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5"/>
  </p:notesMasterIdLst>
  <p:sldIdLst>
    <p:sldId id="256" r:id="rId2"/>
    <p:sldId id="279" r:id="rId3"/>
    <p:sldId id="331" r:id="rId4"/>
    <p:sldId id="332" r:id="rId5"/>
    <p:sldId id="333" r:id="rId6"/>
    <p:sldId id="334" r:id="rId7"/>
    <p:sldId id="335" r:id="rId8"/>
    <p:sldId id="258" r:id="rId9"/>
    <p:sldId id="260" r:id="rId10"/>
    <p:sldId id="261" r:id="rId11"/>
    <p:sldId id="257" r:id="rId12"/>
    <p:sldId id="262" r:id="rId13"/>
    <p:sldId id="259" r:id="rId14"/>
    <p:sldId id="266" r:id="rId15"/>
    <p:sldId id="264" r:id="rId16"/>
    <p:sldId id="263" r:id="rId17"/>
    <p:sldId id="267" r:id="rId18"/>
    <p:sldId id="265" r:id="rId19"/>
    <p:sldId id="269" r:id="rId20"/>
    <p:sldId id="268" r:id="rId21"/>
    <p:sldId id="272" r:id="rId22"/>
    <p:sldId id="270" r:id="rId23"/>
    <p:sldId id="286" r:id="rId24"/>
    <p:sldId id="459" r:id="rId25"/>
    <p:sldId id="460" r:id="rId26"/>
    <p:sldId id="273" r:id="rId27"/>
    <p:sldId id="275" r:id="rId28"/>
    <p:sldId id="461" r:id="rId29"/>
    <p:sldId id="462" r:id="rId30"/>
    <p:sldId id="466" r:id="rId31"/>
    <p:sldId id="274" r:id="rId32"/>
    <p:sldId id="276" r:id="rId33"/>
    <p:sldId id="277" r:id="rId34"/>
    <p:sldId id="463" r:id="rId35"/>
    <p:sldId id="467" r:id="rId36"/>
    <p:sldId id="468" r:id="rId37"/>
    <p:sldId id="469" r:id="rId38"/>
    <p:sldId id="284" r:id="rId39"/>
    <p:sldId id="278" r:id="rId40"/>
    <p:sldId id="471" r:id="rId41"/>
    <p:sldId id="922" r:id="rId42"/>
    <p:sldId id="971" r:id="rId43"/>
    <p:sldId id="470" r:id="rId4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7"/>
  </p:normalViewPr>
  <p:slideViewPr>
    <p:cSldViewPr snapToGrid="0" snapToObjects="1">
      <p:cViewPr varScale="1">
        <p:scale>
          <a:sx n="131" d="100"/>
          <a:sy n="131" d="100"/>
        </p:scale>
        <p:origin x="162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image" Target="../media/image5.wmf"/><Relationship Id="rId1" Type="http://schemas.openxmlformats.org/officeDocument/2006/relationships/image" Target="../media/image4.wmf"/><Relationship Id="rId6" Type="http://schemas.openxmlformats.org/officeDocument/2006/relationships/image" Target="../media/image9.wmf"/><Relationship Id="rId5" Type="http://schemas.openxmlformats.org/officeDocument/2006/relationships/image" Target="../media/image8.wmf"/><Relationship Id="rId4"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4.wmf"/></Relationships>
</file>

<file path=ppt/media/image1.wmf>
</file>

<file path=ppt/media/image10.wmf>
</file>

<file path=ppt/media/image11.png>
</file>

<file path=ppt/media/image12.wmf>
</file>

<file path=ppt/media/image13.png>
</file>

<file path=ppt/media/image14.wmf>
</file>

<file path=ppt/media/image15.png>
</file>

<file path=ppt/media/image16.png>
</file>

<file path=ppt/media/image16.tiff>
</file>

<file path=ppt/media/image17.png>
</file>

<file path=ppt/media/image17.tiff>
</file>

<file path=ppt/media/image18.png>
</file>

<file path=ppt/media/image19.tiff>
</file>

<file path=ppt/media/image2.wmf>
</file>

<file path=ppt/media/image20.tif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tiff>
</file>

<file path=ppt/media/image38.tiff>
</file>

<file path=ppt/media/image39.png>
</file>

<file path=ppt/media/image4.wmf>
</file>

<file path=ppt/media/image40.tiff>
</file>

<file path=ppt/media/image41.tiff>
</file>

<file path=ppt/media/image42.png>
</file>

<file path=ppt/media/image420.png>
</file>

<file path=ppt/media/image43.tiff>
</file>

<file path=ppt/media/image44.png>
</file>

<file path=ppt/media/image440.png>
</file>

<file path=ppt/media/image45.png>
</file>

<file path=ppt/media/image46.png>
</file>

<file path=ppt/media/image47.png>
</file>

<file path=ppt/media/image48.png>
</file>

<file path=ppt/media/image49.tiff>
</file>

<file path=ppt/media/image5.wmf>
</file>

<file path=ppt/media/image50.png>
</file>

<file path=ppt/media/image51.png>
</file>

<file path=ppt/media/image52.png>
</file>

<file path=ppt/media/image53.png>
</file>

<file path=ppt/media/image54.png>
</file>

<file path=ppt/media/image55.png>
</file>

<file path=ppt/media/image6.wmf>
</file>

<file path=ppt/media/image7.wmf>
</file>

<file path=ppt/media/image8.wmf>
</file>

<file path=ppt/media/image9.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E226FE-EB12-7A42-AB88-ED3961E07DB3}" type="datetimeFigureOut">
              <a:rPr lang="en-US" smtClean="0"/>
              <a:t>2/17/20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008EEB-A117-2A42-94DC-9602B4D9504A}" type="slidenum">
              <a:rPr lang="en-US" smtClean="0"/>
              <a:t>‹#›</a:t>
            </a:fld>
            <a:endParaRPr lang="en-US"/>
          </a:p>
        </p:txBody>
      </p:sp>
    </p:spTree>
    <p:extLst>
      <p:ext uri="{BB962C8B-B14F-4D97-AF65-F5344CB8AC3E}">
        <p14:creationId xmlns:p14="http://schemas.microsoft.com/office/powerpoint/2010/main" val="2227478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3987503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r>
              <a:rPr lang="en-US" dirty="0"/>
              <a:t>Keep as slide?  Maybe add a Lightboard as well? </a:t>
            </a:r>
          </a:p>
        </p:txBody>
      </p:sp>
    </p:spTree>
    <p:extLst>
      <p:ext uri="{BB962C8B-B14F-4D97-AF65-F5344CB8AC3E}">
        <p14:creationId xmlns:p14="http://schemas.microsoft.com/office/powerpoint/2010/main" val="1338904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676674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3459156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498599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2/17/20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044577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2/17/20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205208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2/17/20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76343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2/17/20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93740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223589-D1FE-5045-809F-56B69D3AD8BF}" type="datetimeFigureOut">
              <a:rPr lang="en-US" smtClean="0"/>
              <a:t>2/17/20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0838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223589-D1FE-5045-809F-56B69D3AD8BF}" type="datetimeFigureOut">
              <a:rPr lang="en-US" smtClean="0"/>
              <a:t>2/17/20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813203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223589-D1FE-5045-809F-56B69D3AD8BF}" type="datetimeFigureOut">
              <a:rPr lang="en-US" smtClean="0"/>
              <a:t>2/17/20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771931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223589-D1FE-5045-809F-56B69D3AD8BF}" type="datetimeFigureOut">
              <a:rPr lang="en-US" smtClean="0"/>
              <a:t>2/17/20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568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223589-D1FE-5045-809F-56B69D3AD8BF}" type="datetimeFigureOut">
              <a:rPr lang="en-US" smtClean="0"/>
              <a:t>2/17/20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33888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2/17/20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45161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2/17/20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62125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23589-D1FE-5045-809F-56B69D3AD8BF}" type="datetimeFigureOut">
              <a:rPr lang="en-US" smtClean="0"/>
              <a:t>2/17/20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6F504-64E0-8F44-9A26-DEA4139BCF66}" type="slidenum">
              <a:rPr lang="en-US" smtClean="0"/>
              <a:t>‹#›</a:t>
            </a:fld>
            <a:endParaRPr lang="en-US"/>
          </a:p>
        </p:txBody>
      </p:sp>
    </p:spTree>
    <p:extLst>
      <p:ext uri="{BB962C8B-B14F-4D97-AF65-F5344CB8AC3E}">
        <p14:creationId xmlns:p14="http://schemas.microsoft.com/office/powerpoint/2010/main" val="6133996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5.png"/></Relationships>
</file>

<file path=ppt/slides/_rels/slide2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7.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2.wmf"/><Relationship Id="rId3" Type="http://schemas.openxmlformats.org/officeDocument/2006/relationships/notesSlide" Target="../notesSlides/notesSlide1.xml"/><Relationship Id="rId7"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1.wmf"/><Relationship Id="rId5" Type="http://schemas.openxmlformats.org/officeDocument/2006/relationships/oleObject" Target="../embeddings/oleObject1.bin"/><Relationship Id="rId4"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1.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3.tiff"/><Relationship Id="rId2" Type="http://schemas.openxmlformats.org/officeDocument/2006/relationships/image" Target="../media/image420.png"/><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8.png"/><Relationship Id="rId2" Type="http://schemas.openxmlformats.org/officeDocument/2006/relationships/image" Target="../media/image440.png"/><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5.bin"/><Relationship Id="rId13" Type="http://schemas.openxmlformats.org/officeDocument/2006/relationships/image" Target="../media/image8.wmf"/><Relationship Id="rId3" Type="http://schemas.openxmlformats.org/officeDocument/2006/relationships/notesSlide" Target="../notesSlides/notesSlide2.xml"/><Relationship Id="rId7" Type="http://schemas.openxmlformats.org/officeDocument/2006/relationships/image" Target="../media/image5.wmf"/><Relationship Id="rId12" Type="http://schemas.openxmlformats.org/officeDocument/2006/relationships/oleObject" Target="../embeddings/oleObject7.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oleObject" Target="../embeddings/oleObject4.bin"/><Relationship Id="rId11" Type="http://schemas.openxmlformats.org/officeDocument/2006/relationships/image" Target="../media/image7.wmf"/><Relationship Id="rId5" Type="http://schemas.openxmlformats.org/officeDocument/2006/relationships/image" Target="../media/image4.wmf"/><Relationship Id="rId15" Type="http://schemas.openxmlformats.org/officeDocument/2006/relationships/image" Target="../media/image9.wmf"/><Relationship Id="rId10" Type="http://schemas.openxmlformats.org/officeDocument/2006/relationships/oleObject" Target="../embeddings/oleObject6.bin"/><Relationship Id="rId4" Type="http://schemas.openxmlformats.org/officeDocument/2006/relationships/oleObject" Target="../embeddings/oleObject3.bin"/><Relationship Id="rId9" Type="http://schemas.openxmlformats.org/officeDocument/2006/relationships/image" Target="../media/image6.wmf"/><Relationship Id="rId14" Type="http://schemas.openxmlformats.org/officeDocument/2006/relationships/oleObject" Target="../embeddings/oleObject8.bin"/></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tiff"/><Relationship Id="rId1" Type="http://schemas.openxmlformats.org/officeDocument/2006/relationships/slideLayout" Target="../slideLayouts/slideLayout2.xml"/><Relationship Id="rId5" Type="http://schemas.openxmlformats.org/officeDocument/2006/relationships/image" Target="../media/image52.png"/><Relationship Id="rId4" Type="http://schemas.openxmlformats.org/officeDocument/2006/relationships/image" Target="../media/image51.png"/></Relationships>
</file>

<file path=ppt/slides/_rels/slide4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49.tiff"/><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NULL"/><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11.png"/><Relationship Id="rId5" Type="http://schemas.openxmlformats.org/officeDocument/2006/relationships/image" Target="../media/image10.wmf"/><Relationship Id="rId4" Type="http://schemas.openxmlformats.org/officeDocument/2006/relationships/oleObject" Target="../embeddings/oleObject9.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13.png"/><Relationship Id="rId5" Type="http://schemas.openxmlformats.org/officeDocument/2006/relationships/image" Target="../media/image12.wmf"/><Relationship Id="rId4" Type="http://schemas.openxmlformats.org/officeDocument/2006/relationships/oleObject" Target="../embeddings/oleObject10.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vmlDrawing" Target="../drawings/vmlDrawing5.vml"/><Relationship Id="rId6" Type="http://schemas.openxmlformats.org/officeDocument/2006/relationships/image" Target="../media/image15.png"/><Relationship Id="rId5" Type="http://schemas.openxmlformats.org/officeDocument/2006/relationships/image" Target="../media/image14.wmf"/><Relationship Id="rId4" Type="http://schemas.openxmlformats.org/officeDocument/2006/relationships/oleObject" Target="../embeddings/oleObject11.bin"/></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658AE-2257-464F-861F-97102A606D19}"/>
              </a:ext>
            </a:extLst>
          </p:cNvPr>
          <p:cNvSpPr>
            <a:spLocks noGrp="1"/>
          </p:cNvSpPr>
          <p:nvPr>
            <p:ph type="ctrTitle"/>
          </p:nvPr>
        </p:nvSpPr>
        <p:spPr/>
        <p:txBody>
          <a:bodyPr/>
          <a:lstStyle/>
          <a:p>
            <a:r>
              <a:rPr lang="en-US" dirty="0"/>
              <a:t>Time Series Unit 7</a:t>
            </a:r>
          </a:p>
        </p:txBody>
      </p:sp>
      <p:sp>
        <p:nvSpPr>
          <p:cNvPr id="3" name="Subtitle 2">
            <a:extLst>
              <a:ext uri="{FF2B5EF4-FFF2-40B4-BE49-F238E27FC236}">
                <a16:creationId xmlns:a16="http://schemas.microsoft.com/office/drawing/2014/main" id="{3CE3573E-1399-8E44-9BB4-AD6B8A8C6115}"/>
              </a:ext>
            </a:extLst>
          </p:cNvPr>
          <p:cNvSpPr>
            <a:spLocks noGrp="1"/>
          </p:cNvSpPr>
          <p:nvPr>
            <p:ph type="subTitle" idx="1"/>
          </p:nvPr>
        </p:nvSpPr>
        <p:spPr/>
        <p:txBody>
          <a:bodyPr/>
          <a:lstStyle/>
          <a:p>
            <a:r>
              <a:rPr lang="en-US" dirty="0"/>
              <a:t>Forecasting</a:t>
            </a:r>
          </a:p>
        </p:txBody>
      </p:sp>
    </p:spTree>
    <p:extLst>
      <p:ext uri="{BB962C8B-B14F-4D97-AF65-F5344CB8AC3E}">
        <p14:creationId xmlns:p14="http://schemas.microsoft.com/office/powerpoint/2010/main" val="3563204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BFECC-69B2-4943-8FC9-82A81E150F11}"/>
              </a:ext>
            </a:extLst>
          </p:cNvPr>
          <p:cNvSpPr>
            <a:spLocks noGrp="1"/>
          </p:cNvSpPr>
          <p:nvPr>
            <p:ph type="title"/>
          </p:nvPr>
        </p:nvSpPr>
        <p:spPr/>
        <p:txBody>
          <a:bodyPr/>
          <a:lstStyle/>
          <a:p>
            <a:r>
              <a:rPr lang="en-US" dirty="0"/>
              <a:t>Question: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9FD15C5-4836-964D-8818-1B5309C7F4ED}"/>
                  </a:ext>
                </a:extLst>
              </p:cNvPr>
              <p:cNvSpPr>
                <a:spLocks noGrp="1"/>
              </p:cNvSpPr>
              <p:nvPr>
                <p:ph idx="1"/>
              </p:nvPr>
            </p:nvSpPr>
            <p:spPr/>
            <p:txBody>
              <a:bodyPr/>
              <a:lstStyle/>
              <a:p>
                <a:pPr marL="0" indent="0">
                  <a:buNone/>
                </a:pPr>
                <a:r>
                  <a:rPr lang="en-US" dirty="0"/>
                  <a:t>Assume you have data that is recorded monthly that you think could be appropriately modeled with an ARIMA(0,0,0) and s = 4.  </a:t>
                </a:r>
              </a:p>
              <a:p>
                <a:pPr marL="0" indent="0">
                  <a:buNone/>
                </a:pPr>
                <a:endParaRPr lang="en-US" dirty="0"/>
              </a:p>
              <a:p>
                <a:pPr marL="514350" indent="-514350">
                  <a:buAutoNum type="alphaLcPeriod"/>
                </a:pPr>
                <a:r>
                  <a:rPr lang="en-US" dirty="0"/>
                  <a:t>What would be the mathematical form of the model?  </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d>
                        <m:dPr>
                          <m:ctrlPr>
                            <a:rPr lang="en-US" i="1">
                              <a:solidFill>
                                <a:srgbClr val="FF0000"/>
                              </a:solidFill>
                              <a:latin typeface="Cambria Math" panose="02040503050406030204" pitchFamily="18" charset="0"/>
                            </a:rPr>
                          </m:ctrlPr>
                        </m:dPr>
                        <m:e>
                          <m:r>
                            <a:rPr lang="en-US" i="1">
                              <a:solidFill>
                                <a:srgbClr val="FF0000"/>
                              </a:solidFill>
                              <a:latin typeface="Cambria Math" panose="02040503050406030204" pitchFamily="18" charset="0"/>
                            </a:rPr>
                            <m:t>1 −</m:t>
                          </m:r>
                          <m:sSup>
                            <m:sSupPr>
                              <m:ctrlPr>
                                <a:rPr lang="en-US" i="1">
                                  <a:solidFill>
                                    <a:srgbClr val="FF0000"/>
                                  </a:solidFill>
                                  <a:latin typeface="Cambria Math" panose="02040503050406030204" pitchFamily="18" charset="0"/>
                                </a:rPr>
                              </m:ctrlPr>
                            </m:sSupPr>
                            <m:e>
                              <m:r>
                                <a:rPr lang="en-US" i="1">
                                  <a:solidFill>
                                    <a:srgbClr val="FF0000"/>
                                  </a:solidFill>
                                  <a:latin typeface="Cambria Math" panose="02040503050406030204" pitchFamily="18" charset="0"/>
                                </a:rPr>
                                <m:t>𝐵</m:t>
                              </m:r>
                            </m:e>
                            <m:sup>
                              <m:r>
                                <a:rPr lang="en-US" i="1">
                                  <a:solidFill>
                                    <a:srgbClr val="FF0000"/>
                                  </a:solidFill>
                                  <a:latin typeface="Cambria Math" panose="02040503050406030204" pitchFamily="18" charset="0"/>
                                </a:rPr>
                                <m:t>4</m:t>
                              </m:r>
                            </m:sup>
                          </m:sSup>
                        </m:e>
                      </m:d>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𝑋</m:t>
                          </m:r>
                        </m:e>
                        <m:sub>
                          <m:r>
                            <a:rPr lang="en-US" i="1">
                              <a:solidFill>
                                <a:srgbClr val="FF0000"/>
                              </a:solidFill>
                              <a:latin typeface="Cambria Math" panose="02040503050406030204" pitchFamily="18" charset="0"/>
                            </a:rPr>
                            <m:t>𝑡</m:t>
                          </m:r>
                        </m:sub>
                      </m:sSub>
                      <m:r>
                        <a:rPr lang="en-US" i="1">
                          <a:solidFill>
                            <a:srgbClr val="FF0000"/>
                          </a:solidFill>
                          <a:latin typeface="Cambria Math" panose="02040503050406030204" pitchFamily="18" charset="0"/>
                        </a:rPr>
                        <m:t>=</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𝑎</m:t>
                          </m:r>
                        </m:e>
                        <m:sub>
                          <m:r>
                            <a:rPr lang="en-US" i="1">
                              <a:solidFill>
                                <a:srgbClr val="FF0000"/>
                              </a:solidFill>
                              <a:latin typeface="Cambria Math" panose="02040503050406030204" pitchFamily="18" charset="0"/>
                            </a:rPr>
                            <m:t>𝑡</m:t>
                          </m:r>
                        </m:sub>
                      </m:sSub>
                    </m:oMath>
                  </m:oMathPara>
                </a14:m>
                <a:endParaRPr lang="en-US" dirty="0">
                  <a:solidFill>
                    <a:srgbClr val="FF0000"/>
                  </a:solidFill>
                </a:endParaRPr>
              </a:p>
            </p:txBody>
          </p:sp>
        </mc:Choice>
        <mc:Fallback xmlns="">
          <p:sp>
            <p:nvSpPr>
              <p:cNvPr id="3" name="Content Placeholder 2">
                <a:extLst>
                  <a:ext uri="{FF2B5EF4-FFF2-40B4-BE49-F238E27FC236}">
                    <a16:creationId xmlns:a16="http://schemas.microsoft.com/office/drawing/2014/main" id="{19FD15C5-4836-964D-8818-1B5309C7F4ED}"/>
                  </a:ext>
                </a:extLst>
              </p:cNvPr>
              <p:cNvSpPr>
                <a:spLocks noGrp="1" noRot="1" noChangeAspect="1" noMove="1" noResize="1" noEditPoints="1" noAdjustHandles="1" noChangeArrowheads="1" noChangeShapeType="1" noTextEdit="1"/>
              </p:cNvSpPr>
              <p:nvPr>
                <p:ph idx="1"/>
              </p:nvPr>
            </p:nvSpPr>
            <p:spPr>
              <a:blipFill>
                <a:blip r:embed="rId2"/>
                <a:stretch>
                  <a:fillRect l="-1608" t="-2632" r="-482"/>
                </a:stretch>
              </a:blipFill>
            </p:spPr>
            <p:txBody>
              <a:bodyPr/>
              <a:lstStyle/>
              <a:p>
                <a:r>
                  <a:rPr lang="en-US">
                    <a:noFill/>
                  </a:rPr>
                  <a:t> </a:t>
                </a:r>
              </a:p>
            </p:txBody>
          </p:sp>
        </mc:Fallback>
      </mc:AlternateContent>
    </p:spTree>
    <p:extLst>
      <p:ext uri="{BB962C8B-B14F-4D97-AF65-F5344CB8AC3E}">
        <p14:creationId xmlns:p14="http://schemas.microsoft.com/office/powerpoint/2010/main" val="2418205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AC6E0-65CF-5149-B702-E37CBE0DD46F}"/>
              </a:ext>
            </a:extLst>
          </p:cNvPr>
          <p:cNvSpPr>
            <a:spLocks noGrp="1"/>
          </p:cNvSpPr>
          <p:nvPr>
            <p:ph type="title"/>
          </p:nvPr>
        </p:nvSpPr>
        <p:spPr/>
        <p:txBody>
          <a:bodyPr/>
          <a:lstStyle/>
          <a:p>
            <a:r>
              <a:rPr lang="en-US" dirty="0" err="1"/>
              <a:t>Monthy</a:t>
            </a:r>
            <a:r>
              <a:rPr lang="en-US" dirty="0"/>
              <a:t> Data With S = 4</a:t>
            </a:r>
          </a:p>
        </p:txBody>
      </p:sp>
      <p:sp>
        <p:nvSpPr>
          <p:cNvPr id="4" name="TextBox 3">
            <a:extLst>
              <a:ext uri="{FF2B5EF4-FFF2-40B4-BE49-F238E27FC236}">
                <a16:creationId xmlns:a16="http://schemas.microsoft.com/office/drawing/2014/main" id="{F0EFC67E-9BE4-F541-B0C7-FEFD6FED9425}"/>
              </a:ext>
            </a:extLst>
          </p:cNvPr>
          <p:cNvSpPr txBox="1"/>
          <p:nvPr/>
        </p:nvSpPr>
        <p:spPr>
          <a:xfrm>
            <a:off x="423081" y="2292824"/>
            <a:ext cx="8434316" cy="523220"/>
          </a:xfrm>
          <a:prstGeom prst="rect">
            <a:avLst/>
          </a:prstGeom>
          <a:noFill/>
        </p:spPr>
        <p:txBody>
          <a:bodyPr wrap="square" rtlCol="0">
            <a:spAutoFit/>
          </a:bodyPr>
          <a:lstStyle/>
          <a:p>
            <a:pPr algn="ctr"/>
            <a:r>
              <a:rPr lang="en-US" sz="2800" dirty="0"/>
              <a:t>Jan Feb Mar Apr May June July Aug Sept Oct Nov Dec</a:t>
            </a:r>
          </a:p>
        </p:txBody>
      </p:sp>
      <p:sp>
        <p:nvSpPr>
          <p:cNvPr id="5" name="TextBox 4">
            <a:extLst>
              <a:ext uri="{FF2B5EF4-FFF2-40B4-BE49-F238E27FC236}">
                <a16:creationId xmlns:a16="http://schemas.microsoft.com/office/drawing/2014/main" id="{4759EE36-774B-5342-9214-22C8389DCA4E}"/>
              </a:ext>
            </a:extLst>
          </p:cNvPr>
          <p:cNvSpPr txBox="1"/>
          <p:nvPr/>
        </p:nvSpPr>
        <p:spPr>
          <a:xfrm>
            <a:off x="423081" y="3045725"/>
            <a:ext cx="8434316" cy="523220"/>
          </a:xfrm>
          <a:prstGeom prst="rect">
            <a:avLst/>
          </a:prstGeom>
          <a:noFill/>
        </p:spPr>
        <p:txBody>
          <a:bodyPr wrap="square" rtlCol="0">
            <a:spAutoFit/>
          </a:bodyPr>
          <a:lstStyle/>
          <a:p>
            <a:pPr algn="ctr"/>
            <a:r>
              <a:rPr lang="en-US" sz="2800" dirty="0">
                <a:solidFill>
                  <a:srgbClr val="FF0000"/>
                </a:solidFill>
              </a:rPr>
              <a:t>Jan</a:t>
            </a:r>
            <a:r>
              <a:rPr lang="en-US" sz="2800" dirty="0"/>
              <a:t> Feb Mar Apr </a:t>
            </a:r>
            <a:r>
              <a:rPr lang="en-US" sz="2800" dirty="0">
                <a:solidFill>
                  <a:srgbClr val="FF0000"/>
                </a:solidFill>
              </a:rPr>
              <a:t>May</a:t>
            </a:r>
            <a:r>
              <a:rPr lang="en-US" sz="2800" dirty="0"/>
              <a:t> June July Aug </a:t>
            </a:r>
            <a:r>
              <a:rPr lang="en-US" sz="2800" dirty="0">
                <a:solidFill>
                  <a:srgbClr val="FF0000"/>
                </a:solidFill>
              </a:rPr>
              <a:t>Sept</a:t>
            </a:r>
            <a:r>
              <a:rPr lang="en-US" sz="2800" dirty="0"/>
              <a:t> Oct Nov Dec</a:t>
            </a:r>
          </a:p>
        </p:txBody>
      </p:sp>
      <p:sp>
        <p:nvSpPr>
          <p:cNvPr id="6" name="TextBox 5">
            <a:extLst>
              <a:ext uri="{FF2B5EF4-FFF2-40B4-BE49-F238E27FC236}">
                <a16:creationId xmlns:a16="http://schemas.microsoft.com/office/drawing/2014/main" id="{0CC6D7D3-9C0B-4245-BA7F-4888165A500B}"/>
              </a:ext>
            </a:extLst>
          </p:cNvPr>
          <p:cNvSpPr txBox="1"/>
          <p:nvPr/>
        </p:nvSpPr>
        <p:spPr>
          <a:xfrm>
            <a:off x="354842" y="3798626"/>
            <a:ext cx="8434316" cy="523220"/>
          </a:xfrm>
          <a:prstGeom prst="rect">
            <a:avLst/>
          </a:prstGeom>
          <a:noFill/>
        </p:spPr>
        <p:txBody>
          <a:bodyPr wrap="square" rtlCol="0">
            <a:spAutoFit/>
          </a:bodyPr>
          <a:lstStyle/>
          <a:p>
            <a:pPr algn="ctr"/>
            <a:r>
              <a:rPr lang="en-US" sz="2800" dirty="0"/>
              <a:t>Jan </a:t>
            </a:r>
            <a:r>
              <a:rPr lang="en-US" sz="2800" dirty="0">
                <a:solidFill>
                  <a:srgbClr val="FF0000"/>
                </a:solidFill>
              </a:rPr>
              <a:t>Feb</a:t>
            </a:r>
            <a:r>
              <a:rPr lang="en-US" sz="2800" dirty="0"/>
              <a:t> Mar Apr May </a:t>
            </a:r>
            <a:r>
              <a:rPr lang="en-US" sz="2800" dirty="0">
                <a:solidFill>
                  <a:srgbClr val="FF0000"/>
                </a:solidFill>
              </a:rPr>
              <a:t>June</a:t>
            </a:r>
            <a:r>
              <a:rPr lang="en-US" sz="2800" dirty="0"/>
              <a:t> July Aug Sept </a:t>
            </a:r>
            <a:r>
              <a:rPr lang="en-US" sz="2800" dirty="0">
                <a:solidFill>
                  <a:srgbClr val="FF0000"/>
                </a:solidFill>
              </a:rPr>
              <a:t>Oct</a:t>
            </a:r>
            <a:r>
              <a:rPr lang="en-US" sz="2800" dirty="0"/>
              <a:t> Nov Dec</a:t>
            </a:r>
          </a:p>
        </p:txBody>
      </p:sp>
      <p:sp>
        <p:nvSpPr>
          <p:cNvPr id="7" name="TextBox 6">
            <a:extLst>
              <a:ext uri="{FF2B5EF4-FFF2-40B4-BE49-F238E27FC236}">
                <a16:creationId xmlns:a16="http://schemas.microsoft.com/office/drawing/2014/main" id="{37BD5A3F-7AC2-0A46-856E-0E8CDD63AC41}"/>
              </a:ext>
            </a:extLst>
          </p:cNvPr>
          <p:cNvSpPr txBox="1"/>
          <p:nvPr/>
        </p:nvSpPr>
        <p:spPr>
          <a:xfrm>
            <a:off x="354842" y="4551527"/>
            <a:ext cx="8434316" cy="523220"/>
          </a:xfrm>
          <a:prstGeom prst="rect">
            <a:avLst/>
          </a:prstGeom>
          <a:noFill/>
        </p:spPr>
        <p:txBody>
          <a:bodyPr wrap="square" rtlCol="0">
            <a:spAutoFit/>
          </a:bodyPr>
          <a:lstStyle/>
          <a:p>
            <a:pPr algn="ctr"/>
            <a:r>
              <a:rPr lang="en-US" sz="2800" dirty="0"/>
              <a:t>Jan Feb </a:t>
            </a:r>
            <a:r>
              <a:rPr lang="en-US" sz="2800" dirty="0">
                <a:solidFill>
                  <a:srgbClr val="FF0000"/>
                </a:solidFill>
              </a:rPr>
              <a:t>Mar</a:t>
            </a:r>
            <a:r>
              <a:rPr lang="en-US" sz="2800" dirty="0"/>
              <a:t> Apr May June </a:t>
            </a:r>
            <a:r>
              <a:rPr lang="en-US" sz="2800" dirty="0">
                <a:solidFill>
                  <a:srgbClr val="FF0000"/>
                </a:solidFill>
              </a:rPr>
              <a:t>July</a:t>
            </a:r>
            <a:r>
              <a:rPr lang="en-US" sz="2800" dirty="0"/>
              <a:t> Aug Sept Oct </a:t>
            </a:r>
            <a:r>
              <a:rPr lang="en-US" sz="2800" dirty="0">
                <a:solidFill>
                  <a:srgbClr val="FF0000"/>
                </a:solidFill>
              </a:rPr>
              <a:t>Nov</a:t>
            </a:r>
            <a:r>
              <a:rPr lang="en-US" sz="2800" dirty="0"/>
              <a:t> Dec</a:t>
            </a:r>
          </a:p>
        </p:txBody>
      </p:sp>
      <p:sp>
        <p:nvSpPr>
          <p:cNvPr id="8" name="TextBox 7">
            <a:extLst>
              <a:ext uri="{FF2B5EF4-FFF2-40B4-BE49-F238E27FC236}">
                <a16:creationId xmlns:a16="http://schemas.microsoft.com/office/drawing/2014/main" id="{2E75E4A1-3190-BB44-A9DC-39718100B70B}"/>
              </a:ext>
            </a:extLst>
          </p:cNvPr>
          <p:cNvSpPr txBox="1"/>
          <p:nvPr/>
        </p:nvSpPr>
        <p:spPr>
          <a:xfrm>
            <a:off x="354842" y="5304428"/>
            <a:ext cx="8434316" cy="523220"/>
          </a:xfrm>
          <a:prstGeom prst="rect">
            <a:avLst/>
          </a:prstGeom>
          <a:noFill/>
        </p:spPr>
        <p:txBody>
          <a:bodyPr wrap="square" rtlCol="0">
            <a:spAutoFit/>
          </a:bodyPr>
          <a:lstStyle/>
          <a:p>
            <a:pPr algn="ctr"/>
            <a:r>
              <a:rPr lang="en-US" sz="2800" dirty="0"/>
              <a:t>Jan Feb Mar </a:t>
            </a:r>
            <a:r>
              <a:rPr lang="en-US" sz="2800" dirty="0">
                <a:solidFill>
                  <a:srgbClr val="FF0000"/>
                </a:solidFill>
              </a:rPr>
              <a:t>Apr</a:t>
            </a:r>
            <a:r>
              <a:rPr lang="en-US" sz="2800" dirty="0"/>
              <a:t> May June July </a:t>
            </a:r>
            <a:r>
              <a:rPr lang="en-US" sz="2800" dirty="0">
                <a:solidFill>
                  <a:srgbClr val="FF0000"/>
                </a:solidFill>
              </a:rPr>
              <a:t>Aug</a:t>
            </a:r>
            <a:r>
              <a:rPr lang="en-US" sz="2800" dirty="0"/>
              <a:t> Sept Oct Nov </a:t>
            </a:r>
            <a:r>
              <a:rPr lang="en-US" sz="2800" dirty="0">
                <a:solidFill>
                  <a:srgbClr val="FF0000"/>
                </a:solidFill>
              </a:rPr>
              <a:t>Dec</a:t>
            </a:r>
          </a:p>
        </p:txBody>
      </p:sp>
    </p:spTree>
    <p:extLst>
      <p:ext uri="{BB962C8B-B14F-4D97-AF65-F5344CB8AC3E}">
        <p14:creationId xmlns:p14="http://schemas.microsoft.com/office/powerpoint/2010/main" val="1648458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BFECC-69B2-4943-8FC9-82A81E150F11}"/>
              </a:ext>
            </a:extLst>
          </p:cNvPr>
          <p:cNvSpPr>
            <a:spLocks noGrp="1"/>
          </p:cNvSpPr>
          <p:nvPr>
            <p:ph type="title"/>
          </p:nvPr>
        </p:nvSpPr>
        <p:spPr/>
        <p:txBody>
          <a:bodyPr/>
          <a:lstStyle/>
          <a:p>
            <a:r>
              <a:rPr lang="en-US" dirty="0"/>
              <a:t>Question:</a:t>
            </a:r>
          </a:p>
        </p:txBody>
      </p:sp>
      <p:sp>
        <p:nvSpPr>
          <p:cNvPr id="3" name="Content Placeholder 2">
            <a:extLst>
              <a:ext uri="{FF2B5EF4-FFF2-40B4-BE49-F238E27FC236}">
                <a16:creationId xmlns:a16="http://schemas.microsoft.com/office/drawing/2014/main" id="{19FD15C5-4836-964D-8818-1B5309C7F4ED}"/>
              </a:ext>
            </a:extLst>
          </p:cNvPr>
          <p:cNvSpPr>
            <a:spLocks noGrp="1"/>
          </p:cNvSpPr>
          <p:nvPr>
            <p:ph idx="1"/>
          </p:nvPr>
        </p:nvSpPr>
        <p:spPr/>
        <p:txBody>
          <a:bodyPr/>
          <a:lstStyle/>
          <a:p>
            <a:pPr marL="0" indent="0">
              <a:buNone/>
            </a:pPr>
            <a:r>
              <a:rPr lang="en-US" dirty="0"/>
              <a:t>Assume you have data that is recorded monthly that you think could be appropriately modeled with an ARIMA(0,0,0) and s = 4.  </a:t>
            </a:r>
          </a:p>
          <a:p>
            <a:pPr marL="0" indent="0">
              <a:buNone/>
            </a:pPr>
            <a:endParaRPr lang="en-US" dirty="0"/>
          </a:p>
          <a:p>
            <a:pPr marL="514350" indent="-514350">
              <a:buAutoNum type="alphaLcPeriod"/>
            </a:pPr>
            <a:r>
              <a:rPr lang="en-US" dirty="0"/>
              <a:t>What would be the mathematical form of the model?  </a:t>
            </a:r>
          </a:p>
          <a:p>
            <a:pPr marL="514350" indent="-514350">
              <a:buAutoNum type="alphaLcPeriod"/>
            </a:pPr>
            <a:endParaRPr lang="en-US" dirty="0"/>
          </a:p>
          <a:p>
            <a:pPr marL="514350" indent="-514350">
              <a:buAutoNum type="alphaLcPeriod"/>
            </a:pPr>
            <a:r>
              <a:rPr lang="en-US" dirty="0"/>
              <a:t>Describe what the model is saying about the data … about the correlation.  </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CDC4BFED-EC74-7B41-A8EF-F2C8E496832C}"/>
                  </a:ext>
                </a:extLst>
              </p:cNvPr>
              <p:cNvSpPr/>
              <p:nvPr/>
            </p:nvSpPr>
            <p:spPr>
              <a:xfrm>
                <a:off x="3530084" y="4267916"/>
                <a:ext cx="189276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ctrlPr>
                            <a:rPr lang="en-US" i="1">
                              <a:solidFill>
                                <a:srgbClr val="FF0000"/>
                              </a:solidFill>
                              <a:latin typeface="Cambria Math" panose="02040503050406030204" pitchFamily="18" charset="0"/>
                            </a:rPr>
                          </m:ctrlPr>
                        </m:dPr>
                        <m:e>
                          <m:r>
                            <a:rPr lang="en-US" i="1">
                              <a:solidFill>
                                <a:srgbClr val="FF0000"/>
                              </a:solidFill>
                              <a:latin typeface="Cambria Math" panose="02040503050406030204" pitchFamily="18" charset="0"/>
                            </a:rPr>
                            <m:t>1 −</m:t>
                          </m:r>
                          <m:sSup>
                            <m:sSupPr>
                              <m:ctrlPr>
                                <a:rPr lang="en-US" i="1">
                                  <a:solidFill>
                                    <a:srgbClr val="FF0000"/>
                                  </a:solidFill>
                                  <a:latin typeface="Cambria Math" panose="02040503050406030204" pitchFamily="18" charset="0"/>
                                </a:rPr>
                              </m:ctrlPr>
                            </m:sSupPr>
                            <m:e>
                              <m:r>
                                <a:rPr lang="en-US" i="1">
                                  <a:solidFill>
                                    <a:srgbClr val="FF0000"/>
                                  </a:solidFill>
                                  <a:latin typeface="Cambria Math" panose="02040503050406030204" pitchFamily="18" charset="0"/>
                                </a:rPr>
                                <m:t>𝐵</m:t>
                              </m:r>
                            </m:e>
                            <m:sup>
                              <m:r>
                                <a:rPr lang="en-US" i="1">
                                  <a:solidFill>
                                    <a:srgbClr val="FF0000"/>
                                  </a:solidFill>
                                  <a:latin typeface="Cambria Math" panose="02040503050406030204" pitchFamily="18" charset="0"/>
                                </a:rPr>
                                <m:t>4</m:t>
                              </m:r>
                            </m:sup>
                          </m:sSup>
                        </m:e>
                      </m:d>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𝑋</m:t>
                          </m:r>
                        </m:e>
                        <m:sub>
                          <m:r>
                            <a:rPr lang="en-US" i="1">
                              <a:solidFill>
                                <a:srgbClr val="FF0000"/>
                              </a:solidFill>
                              <a:latin typeface="Cambria Math" panose="02040503050406030204" pitchFamily="18" charset="0"/>
                            </a:rPr>
                            <m:t>𝑡</m:t>
                          </m:r>
                        </m:sub>
                      </m:sSub>
                      <m:r>
                        <a:rPr lang="en-US" i="1">
                          <a:solidFill>
                            <a:srgbClr val="FF0000"/>
                          </a:solidFill>
                          <a:latin typeface="Cambria Math" panose="02040503050406030204" pitchFamily="18" charset="0"/>
                        </a:rPr>
                        <m:t>=</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𝑎</m:t>
                          </m:r>
                        </m:e>
                        <m:sub>
                          <m:r>
                            <a:rPr lang="en-US" i="1">
                              <a:solidFill>
                                <a:srgbClr val="FF0000"/>
                              </a:solidFill>
                              <a:latin typeface="Cambria Math" panose="02040503050406030204" pitchFamily="18" charset="0"/>
                            </a:rPr>
                            <m:t>𝑡</m:t>
                          </m:r>
                        </m:sub>
                      </m:sSub>
                    </m:oMath>
                  </m:oMathPara>
                </a14:m>
                <a:endParaRPr lang="en-US" dirty="0"/>
              </a:p>
            </p:txBody>
          </p:sp>
        </mc:Choice>
        <mc:Fallback xmlns="">
          <p:sp>
            <p:nvSpPr>
              <p:cNvPr id="4" name="Rectangle 3">
                <a:extLst>
                  <a:ext uri="{FF2B5EF4-FFF2-40B4-BE49-F238E27FC236}">
                    <a16:creationId xmlns:a16="http://schemas.microsoft.com/office/drawing/2014/main" id="{CDC4BFED-EC74-7B41-A8EF-F2C8E496832C}"/>
                  </a:ext>
                </a:extLst>
              </p:cNvPr>
              <p:cNvSpPr>
                <a:spLocks noRot="1" noChangeAspect="1" noMove="1" noResize="1" noEditPoints="1" noAdjustHandles="1" noChangeArrowheads="1" noChangeShapeType="1" noTextEdit="1"/>
              </p:cNvSpPr>
              <p:nvPr/>
            </p:nvSpPr>
            <p:spPr>
              <a:xfrm>
                <a:off x="3530084" y="4267916"/>
                <a:ext cx="1892761" cy="369332"/>
              </a:xfrm>
              <a:prstGeom prst="rect">
                <a:avLst/>
              </a:prstGeom>
              <a:blipFill>
                <a:blip r:embed="rId2"/>
                <a:stretch>
                  <a:fillRect b="-17241"/>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C5D36C12-0626-7A4E-9474-2E3A1EEE7E89}"/>
              </a:ext>
            </a:extLst>
          </p:cNvPr>
          <p:cNvSpPr txBox="1"/>
          <p:nvPr/>
        </p:nvSpPr>
        <p:spPr>
          <a:xfrm>
            <a:off x="914826" y="5977324"/>
            <a:ext cx="7314347" cy="646331"/>
          </a:xfrm>
          <a:prstGeom prst="rect">
            <a:avLst/>
          </a:prstGeom>
          <a:noFill/>
        </p:spPr>
        <p:txBody>
          <a:bodyPr wrap="square" rtlCol="0">
            <a:spAutoFit/>
          </a:bodyPr>
          <a:lstStyle/>
          <a:p>
            <a:r>
              <a:rPr lang="en-US" dirty="0">
                <a:solidFill>
                  <a:srgbClr val="FF0000"/>
                </a:solidFill>
              </a:rPr>
              <a:t>Each month is correlated with the month that is four months previous.  The model has pseudo periodic behavior of 4 months. </a:t>
            </a:r>
          </a:p>
        </p:txBody>
      </p:sp>
    </p:spTree>
    <p:extLst>
      <p:ext uri="{BB962C8B-B14F-4D97-AF65-F5344CB8AC3E}">
        <p14:creationId xmlns:p14="http://schemas.microsoft.com/office/powerpoint/2010/main" val="4116675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1</a:t>
            </a:r>
          </a:p>
        </p:txBody>
      </p:sp>
    </p:spTree>
    <p:extLst>
      <p:ext uri="{BB962C8B-B14F-4D97-AF65-F5344CB8AC3E}">
        <p14:creationId xmlns:p14="http://schemas.microsoft.com/office/powerpoint/2010/main" val="2069815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2</a:t>
            </a:r>
          </a:p>
        </p:txBody>
      </p:sp>
    </p:spTree>
    <p:extLst>
      <p:ext uri="{BB962C8B-B14F-4D97-AF65-F5344CB8AC3E}">
        <p14:creationId xmlns:p14="http://schemas.microsoft.com/office/powerpoint/2010/main" val="3027880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161C5-DC1F-7C49-AF3B-CA3CA798F54A}"/>
              </a:ext>
            </a:extLst>
          </p:cNvPr>
          <p:cNvSpPr>
            <a:spLocks noGrp="1"/>
          </p:cNvSpPr>
          <p:nvPr>
            <p:ph type="title"/>
          </p:nvPr>
        </p:nvSpPr>
        <p:spPr/>
        <p:txBody>
          <a:bodyPr/>
          <a:lstStyle/>
          <a:p>
            <a:r>
              <a:rPr lang="en-US" dirty="0"/>
              <a:t>ACF of (1-B)</a:t>
            </a:r>
            <a:r>
              <a:rPr lang="en-US" dirty="0" err="1"/>
              <a:t>X</a:t>
            </a:r>
            <a:r>
              <a:rPr lang="en-US" baseline="-25000" dirty="0" err="1"/>
              <a:t>t</a:t>
            </a:r>
            <a:r>
              <a:rPr lang="en-US" dirty="0"/>
              <a:t> = a</a:t>
            </a:r>
            <a:r>
              <a:rPr lang="en-US" baseline="-25000" dirty="0"/>
              <a:t>t</a:t>
            </a:r>
          </a:p>
        </p:txBody>
      </p:sp>
      <p:sp>
        <p:nvSpPr>
          <p:cNvPr id="9" name="Rectangle 8">
            <a:extLst>
              <a:ext uri="{FF2B5EF4-FFF2-40B4-BE49-F238E27FC236}">
                <a16:creationId xmlns:a16="http://schemas.microsoft.com/office/drawing/2014/main" id="{AC26BB7E-8567-C040-9CCE-CE00DA51147E}"/>
              </a:ext>
            </a:extLst>
          </p:cNvPr>
          <p:cNvSpPr/>
          <p:nvPr/>
        </p:nvSpPr>
        <p:spPr>
          <a:xfrm>
            <a:off x="4633418" y="2139122"/>
            <a:ext cx="4572000" cy="246221"/>
          </a:xfrm>
          <a:prstGeom prst="rect">
            <a:avLst/>
          </a:prstGeom>
        </p:spPr>
        <p:txBody>
          <a:bodyPr>
            <a:spAutoFit/>
          </a:bodyPr>
          <a:lstStyle/>
          <a:p>
            <a:r>
              <a:rPr lang="en-US" sz="1000" dirty="0"/>
              <a:t>plot(a[1:4999],a[2:5000], </a:t>
            </a:r>
            <a:r>
              <a:rPr lang="en-US" sz="1000" dirty="0" err="1"/>
              <a:t>xlab</a:t>
            </a:r>
            <a:r>
              <a:rPr lang="en-US" sz="1000" dirty="0"/>
              <a:t> = "X_t-1", </a:t>
            </a:r>
            <a:r>
              <a:rPr lang="en-US" sz="1000" dirty="0" err="1"/>
              <a:t>ylab</a:t>
            </a:r>
            <a:r>
              <a:rPr lang="en-US" sz="1000" dirty="0"/>
              <a:t> = "</a:t>
            </a:r>
            <a:r>
              <a:rPr lang="en-US" sz="1000" dirty="0" err="1"/>
              <a:t>X_t</a:t>
            </a:r>
            <a:r>
              <a:rPr lang="en-US" sz="1000" dirty="0"/>
              <a:t>", main = "Plot of </a:t>
            </a:r>
            <a:r>
              <a:rPr lang="en-US" sz="1000" dirty="0" err="1"/>
              <a:t>X_t</a:t>
            </a:r>
            <a:r>
              <a:rPr lang="en-US" sz="1000" dirty="0"/>
              <a:t> vs. X_t-1")</a:t>
            </a:r>
          </a:p>
        </p:txBody>
      </p:sp>
      <p:sp>
        <p:nvSpPr>
          <p:cNvPr id="10" name="Rectangle 9">
            <a:extLst>
              <a:ext uri="{FF2B5EF4-FFF2-40B4-BE49-F238E27FC236}">
                <a16:creationId xmlns:a16="http://schemas.microsoft.com/office/drawing/2014/main" id="{E6DB218B-52F4-3340-B74F-5E51ADF27416}"/>
              </a:ext>
            </a:extLst>
          </p:cNvPr>
          <p:cNvSpPr/>
          <p:nvPr/>
        </p:nvSpPr>
        <p:spPr>
          <a:xfrm>
            <a:off x="6197166" y="5253616"/>
            <a:ext cx="1717458" cy="276999"/>
          </a:xfrm>
          <a:prstGeom prst="rect">
            <a:avLst/>
          </a:prstGeom>
        </p:spPr>
        <p:txBody>
          <a:bodyPr wrap="none">
            <a:spAutoFit/>
          </a:bodyPr>
          <a:lstStyle/>
          <a:p>
            <a:r>
              <a:rPr lang="en-US" sz="1200" dirty="0" err="1"/>
              <a:t>cor</a:t>
            </a:r>
            <a:r>
              <a:rPr lang="en-US" sz="1200" dirty="0"/>
              <a:t>(a[1:4999],a[2:5000])</a:t>
            </a:r>
          </a:p>
        </p:txBody>
      </p:sp>
      <p:sp>
        <p:nvSpPr>
          <p:cNvPr id="12" name="Rectangle 11">
            <a:extLst>
              <a:ext uri="{FF2B5EF4-FFF2-40B4-BE49-F238E27FC236}">
                <a16:creationId xmlns:a16="http://schemas.microsoft.com/office/drawing/2014/main" id="{E9BF8697-F6B2-0F4A-BF38-A1025A577123}"/>
              </a:ext>
            </a:extLst>
          </p:cNvPr>
          <p:cNvSpPr/>
          <p:nvPr/>
        </p:nvSpPr>
        <p:spPr>
          <a:xfrm>
            <a:off x="1632147" y="2166335"/>
            <a:ext cx="1710340" cy="307777"/>
          </a:xfrm>
          <a:prstGeom prst="rect">
            <a:avLst/>
          </a:prstGeom>
        </p:spPr>
        <p:txBody>
          <a:bodyPr wrap="none">
            <a:spAutoFit/>
          </a:bodyPr>
          <a:lstStyle/>
          <a:p>
            <a:pPr algn="ctr"/>
            <a:r>
              <a:rPr lang="en-US" sz="1400" dirty="0" err="1"/>
              <a:t>plotts.sample.wge</a:t>
            </a:r>
            <a:r>
              <a:rPr lang="en-US" sz="1400" dirty="0"/>
              <a:t>(a)</a:t>
            </a:r>
          </a:p>
        </p:txBody>
      </p:sp>
      <p:sp>
        <p:nvSpPr>
          <p:cNvPr id="13" name="Rectangle 12">
            <a:extLst>
              <a:ext uri="{FF2B5EF4-FFF2-40B4-BE49-F238E27FC236}">
                <a16:creationId xmlns:a16="http://schemas.microsoft.com/office/drawing/2014/main" id="{05FDCC8D-D36A-F44F-97D3-DE35B3CC15D4}"/>
              </a:ext>
            </a:extLst>
          </p:cNvPr>
          <p:cNvSpPr/>
          <p:nvPr/>
        </p:nvSpPr>
        <p:spPr>
          <a:xfrm>
            <a:off x="0" y="1919561"/>
            <a:ext cx="4805100" cy="307777"/>
          </a:xfrm>
          <a:prstGeom prst="rect">
            <a:avLst/>
          </a:prstGeom>
        </p:spPr>
        <p:txBody>
          <a:bodyPr wrap="square">
            <a:spAutoFit/>
          </a:bodyPr>
          <a:lstStyle/>
          <a:p>
            <a:pPr algn="ctr"/>
            <a:r>
              <a:rPr lang="en-US" sz="1400" dirty="0"/>
              <a:t>a  = </a:t>
            </a:r>
            <a:r>
              <a:rPr lang="en-US" sz="1400" dirty="0" err="1"/>
              <a:t>gen.aruma.wge</a:t>
            </a:r>
            <a:r>
              <a:rPr lang="en-US" sz="1400" dirty="0"/>
              <a:t>(5000,d = 1, </a:t>
            </a:r>
            <a:r>
              <a:rPr lang="en-US" sz="1400" dirty="0" err="1"/>
              <a:t>vara</a:t>
            </a:r>
            <a:r>
              <a:rPr lang="en-US" sz="1400" dirty="0"/>
              <a:t> = 1, </a:t>
            </a:r>
            <a:r>
              <a:rPr lang="en-US" sz="1400" dirty="0" err="1"/>
              <a:t>sn</a:t>
            </a:r>
            <a:r>
              <a:rPr lang="en-US" sz="1400" dirty="0"/>
              <a:t> = 6)</a:t>
            </a:r>
          </a:p>
        </p:txBody>
      </p:sp>
      <p:pic>
        <p:nvPicPr>
          <p:cNvPr id="3" name="Picture 2">
            <a:extLst>
              <a:ext uri="{FF2B5EF4-FFF2-40B4-BE49-F238E27FC236}">
                <a16:creationId xmlns:a16="http://schemas.microsoft.com/office/drawing/2014/main" id="{9F9E34CA-0670-1544-BC49-C4A6AF53821E}"/>
              </a:ext>
            </a:extLst>
          </p:cNvPr>
          <p:cNvPicPr>
            <a:picLocks noChangeAspect="1"/>
          </p:cNvPicPr>
          <p:nvPr/>
        </p:nvPicPr>
        <p:blipFill>
          <a:blip r:embed="rId2"/>
          <a:stretch>
            <a:fillRect/>
          </a:stretch>
        </p:blipFill>
        <p:spPr>
          <a:xfrm>
            <a:off x="235684" y="2516689"/>
            <a:ext cx="4687905" cy="3536490"/>
          </a:xfrm>
          <a:prstGeom prst="rect">
            <a:avLst/>
          </a:prstGeom>
        </p:spPr>
      </p:pic>
      <p:pic>
        <p:nvPicPr>
          <p:cNvPr id="4" name="Picture 3">
            <a:extLst>
              <a:ext uri="{FF2B5EF4-FFF2-40B4-BE49-F238E27FC236}">
                <a16:creationId xmlns:a16="http://schemas.microsoft.com/office/drawing/2014/main" id="{91CC80E6-81E8-FE45-A58D-ECEEF162DBB1}"/>
              </a:ext>
            </a:extLst>
          </p:cNvPr>
          <p:cNvPicPr>
            <a:picLocks noChangeAspect="1"/>
          </p:cNvPicPr>
          <p:nvPr/>
        </p:nvPicPr>
        <p:blipFill>
          <a:blip r:embed="rId3"/>
          <a:stretch>
            <a:fillRect/>
          </a:stretch>
        </p:blipFill>
        <p:spPr>
          <a:xfrm>
            <a:off x="5246145" y="2545763"/>
            <a:ext cx="3619500" cy="2730500"/>
          </a:xfrm>
          <a:prstGeom prst="rect">
            <a:avLst/>
          </a:prstGeom>
        </p:spPr>
      </p:pic>
      <p:pic>
        <p:nvPicPr>
          <p:cNvPr id="5" name="Picture 4">
            <a:extLst>
              <a:ext uri="{FF2B5EF4-FFF2-40B4-BE49-F238E27FC236}">
                <a16:creationId xmlns:a16="http://schemas.microsoft.com/office/drawing/2014/main" id="{34253885-99B7-7742-9730-18358ECF1305}"/>
              </a:ext>
            </a:extLst>
          </p:cNvPr>
          <p:cNvPicPr>
            <a:picLocks noChangeAspect="1"/>
          </p:cNvPicPr>
          <p:nvPr/>
        </p:nvPicPr>
        <p:blipFill rotWithShape="1">
          <a:blip r:embed="rId4"/>
          <a:srcRect t="19470"/>
          <a:stretch/>
        </p:blipFill>
        <p:spPr>
          <a:xfrm>
            <a:off x="6420895" y="5691115"/>
            <a:ext cx="1270000" cy="224999"/>
          </a:xfrm>
          <a:prstGeom prst="rect">
            <a:avLst/>
          </a:prstGeom>
        </p:spPr>
      </p:pic>
    </p:spTree>
    <p:extLst>
      <p:ext uri="{BB962C8B-B14F-4D97-AF65-F5344CB8AC3E}">
        <p14:creationId xmlns:p14="http://schemas.microsoft.com/office/powerpoint/2010/main" val="265405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161C5-DC1F-7C49-AF3B-CA3CA798F54A}"/>
              </a:ext>
            </a:extLst>
          </p:cNvPr>
          <p:cNvSpPr>
            <a:spLocks noGrp="1"/>
          </p:cNvSpPr>
          <p:nvPr>
            <p:ph type="title"/>
          </p:nvPr>
        </p:nvSpPr>
        <p:spPr/>
        <p:txBody>
          <a:bodyPr/>
          <a:lstStyle/>
          <a:p>
            <a:r>
              <a:rPr lang="en-US" dirty="0"/>
              <a:t>ACF of (1-B</a:t>
            </a:r>
            <a:r>
              <a:rPr lang="en-US" baseline="30000" dirty="0"/>
              <a:t>4</a:t>
            </a:r>
            <a:r>
              <a:rPr lang="en-US" dirty="0"/>
              <a:t>)</a:t>
            </a:r>
            <a:r>
              <a:rPr lang="en-US" dirty="0" err="1"/>
              <a:t>X</a:t>
            </a:r>
            <a:r>
              <a:rPr lang="en-US" baseline="-25000" dirty="0" err="1"/>
              <a:t>t</a:t>
            </a:r>
            <a:r>
              <a:rPr lang="en-US" dirty="0"/>
              <a:t> = a</a:t>
            </a:r>
            <a:r>
              <a:rPr lang="en-US" baseline="-25000" dirty="0"/>
              <a:t>t</a:t>
            </a:r>
          </a:p>
        </p:txBody>
      </p:sp>
      <p:pic>
        <p:nvPicPr>
          <p:cNvPr id="6" name="Picture 5">
            <a:extLst>
              <a:ext uri="{FF2B5EF4-FFF2-40B4-BE49-F238E27FC236}">
                <a16:creationId xmlns:a16="http://schemas.microsoft.com/office/drawing/2014/main" id="{63AFBD3F-FC2B-1448-A474-CAA7A84ABA09}"/>
              </a:ext>
            </a:extLst>
          </p:cNvPr>
          <p:cNvPicPr>
            <a:picLocks noChangeAspect="1"/>
          </p:cNvPicPr>
          <p:nvPr/>
        </p:nvPicPr>
        <p:blipFill>
          <a:blip r:embed="rId2"/>
          <a:stretch>
            <a:fillRect/>
          </a:stretch>
        </p:blipFill>
        <p:spPr>
          <a:xfrm>
            <a:off x="191125" y="2516689"/>
            <a:ext cx="4805100" cy="3624900"/>
          </a:xfrm>
          <a:prstGeom prst="rect">
            <a:avLst/>
          </a:prstGeom>
        </p:spPr>
      </p:pic>
      <p:pic>
        <p:nvPicPr>
          <p:cNvPr id="8" name="Picture 7">
            <a:extLst>
              <a:ext uri="{FF2B5EF4-FFF2-40B4-BE49-F238E27FC236}">
                <a16:creationId xmlns:a16="http://schemas.microsoft.com/office/drawing/2014/main" id="{DF7ECA49-E82A-CD49-B2BF-8C68BC515CE1}"/>
              </a:ext>
            </a:extLst>
          </p:cNvPr>
          <p:cNvPicPr>
            <a:picLocks noChangeAspect="1"/>
          </p:cNvPicPr>
          <p:nvPr/>
        </p:nvPicPr>
        <p:blipFill>
          <a:blip r:embed="rId3"/>
          <a:stretch>
            <a:fillRect/>
          </a:stretch>
        </p:blipFill>
        <p:spPr>
          <a:xfrm>
            <a:off x="5241885" y="2516689"/>
            <a:ext cx="3628021" cy="2736927"/>
          </a:xfrm>
          <a:prstGeom prst="rect">
            <a:avLst/>
          </a:prstGeom>
        </p:spPr>
      </p:pic>
      <p:sp>
        <p:nvSpPr>
          <p:cNvPr id="9" name="Rectangle 8">
            <a:extLst>
              <a:ext uri="{FF2B5EF4-FFF2-40B4-BE49-F238E27FC236}">
                <a16:creationId xmlns:a16="http://schemas.microsoft.com/office/drawing/2014/main" id="{AC26BB7E-8567-C040-9CCE-CE00DA51147E}"/>
              </a:ext>
            </a:extLst>
          </p:cNvPr>
          <p:cNvSpPr/>
          <p:nvPr/>
        </p:nvSpPr>
        <p:spPr>
          <a:xfrm>
            <a:off x="4633418" y="2139122"/>
            <a:ext cx="4572000" cy="246221"/>
          </a:xfrm>
          <a:prstGeom prst="rect">
            <a:avLst/>
          </a:prstGeom>
        </p:spPr>
        <p:txBody>
          <a:bodyPr>
            <a:spAutoFit/>
          </a:bodyPr>
          <a:lstStyle/>
          <a:p>
            <a:r>
              <a:rPr lang="en-US" sz="1000" dirty="0"/>
              <a:t>plot(a[1:4996],a[5:5000], </a:t>
            </a:r>
            <a:r>
              <a:rPr lang="en-US" sz="1000" dirty="0" err="1"/>
              <a:t>xlab</a:t>
            </a:r>
            <a:r>
              <a:rPr lang="en-US" sz="1000" dirty="0"/>
              <a:t> = "X_t-4", </a:t>
            </a:r>
            <a:r>
              <a:rPr lang="en-US" sz="1000" dirty="0" err="1"/>
              <a:t>ylab</a:t>
            </a:r>
            <a:r>
              <a:rPr lang="en-US" sz="1000" dirty="0"/>
              <a:t> = "</a:t>
            </a:r>
            <a:r>
              <a:rPr lang="en-US" sz="1000" dirty="0" err="1"/>
              <a:t>X_t</a:t>
            </a:r>
            <a:r>
              <a:rPr lang="en-US" sz="1000" dirty="0"/>
              <a:t>", main = "Plot of </a:t>
            </a:r>
            <a:r>
              <a:rPr lang="en-US" sz="1000" dirty="0" err="1"/>
              <a:t>X_t</a:t>
            </a:r>
            <a:r>
              <a:rPr lang="en-US" sz="1000" dirty="0"/>
              <a:t> vs. X_t-4")</a:t>
            </a:r>
          </a:p>
        </p:txBody>
      </p:sp>
      <p:sp>
        <p:nvSpPr>
          <p:cNvPr id="10" name="Rectangle 9">
            <a:extLst>
              <a:ext uri="{FF2B5EF4-FFF2-40B4-BE49-F238E27FC236}">
                <a16:creationId xmlns:a16="http://schemas.microsoft.com/office/drawing/2014/main" id="{E6DB218B-52F4-3340-B74F-5E51ADF27416}"/>
              </a:ext>
            </a:extLst>
          </p:cNvPr>
          <p:cNvSpPr/>
          <p:nvPr/>
        </p:nvSpPr>
        <p:spPr>
          <a:xfrm>
            <a:off x="6197166" y="5253616"/>
            <a:ext cx="1717458" cy="276999"/>
          </a:xfrm>
          <a:prstGeom prst="rect">
            <a:avLst/>
          </a:prstGeom>
        </p:spPr>
        <p:txBody>
          <a:bodyPr wrap="none">
            <a:spAutoFit/>
          </a:bodyPr>
          <a:lstStyle/>
          <a:p>
            <a:r>
              <a:rPr lang="en-US" sz="1200" dirty="0" err="1"/>
              <a:t>cor</a:t>
            </a:r>
            <a:r>
              <a:rPr lang="en-US" sz="1200" dirty="0"/>
              <a:t>(a[1:4996],a[5:5000])</a:t>
            </a:r>
          </a:p>
        </p:txBody>
      </p:sp>
      <p:pic>
        <p:nvPicPr>
          <p:cNvPr id="11" name="Picture 10">
            <a:extLst>
              <a:ext uri="{FF2B5EF4-FFF2-40B4-BE49-F238E27FC236}">
                <a16:creationId xmlns:a16="http://schemas.microsoft.com/office/drawing/2014/main" id="{DD6A3E9E-E118-494D-8F0D-394BC7E18BD9}"/>
              </a:ext>
            </a:extLst>
          </p:cNvPr>
          <p:cNvPicPr>
            <a:picLocks noChangeAspect="1"/>
          </p:cNvPicPr>
          <p:nvPr/>
        </p:nvPicPr>
        <p:blipFill rotWithShape="1">
          <a:blip r:embed="rId4"/>
          <a:srcRect t="14586" b="14586"/>
          <a:stretch/>
        </p:blipFill>
        <p:spPr>
          <a:xfrm>
            <a:off x="6439945" y="5677468"/>
            <a:ext cx="1231900" cy="197894"/>
          </a:xfrm>
          <a:prstGeom prst="rect">
            <a:avLst/>
          </a:prstGeom>
        </p:spPr>
      </p:pic>
      <p:sp>
        <p:nvSpPr>
          <p:cNvPr id="12" name="Rectangle 11">
            <a:extLst>
              <a:ext uri="{FF2B5EF4-FFF2-40B4-BE49-F238E27FC236}">
                <a16:creationId xmlns:a16="http://schemas.microsoft.com/office/drawing/2014/main" id="{E9BF8697-F6B2-0F4A-BF38-A1025A577123}"/>
              </a:ext>
            </a:extLst>
          </p:cNvPr>
          <p:cNvSpPr/>
          <p:nvPr/>
        </p:nvSpPr>
        <p:spPr>
          <a:xfrm>
            <a:off x="1632147" y="2166335"/>
            <a:ext cx="1710340" cy="307777"/>
          </a:xfrm>
          <a:prstGeom prst="rect">
            <a:avLst/>
          </a:prstGeom>
        </p:spPr>
        <p:txBody>
          <a:bodyPr wrap="none">
            <a:spAutoFit/>
          </a:bodyPr>
          <a:lstStyle/>
          <a:p>
            <a:pPr algn="ctr"/>
            <a:r>
              <a:rPr lang="en-US" sz="1400" dirty="0" err="1"/>
              <a:t>plotts.sample.wge</a:t>
            </a:r>
            <a:r>
              <a:rPr lang="en-US" sz="1400" dirty="0"/>
              <a:t>(a)</a:t>
            </a:r>
          </a:p>
        </p:txBody>
      </p:sp>
      <p:sp>
        <p:nvSpPr>
          <p:cNvPr id="13" name="Rectangle 12">
            <a:extLst>
              <a:ext uri="{FF2B5EF4-FFF2-40B4-BE49-F238E27FC236}">
                <a16:creationId xmlns:a16="http://schemas.microsoft.com/office/drawing/2014/main" id="{05FDCC8D-D36A-F44F-97D3-DE35B3CC15D4}"/>
              </a:ext>
            </a:extLst>
          </p:cNvPr>
          <p:cNvSpPr/>
          <p:nvPr/>
        </p:nvSpPr>
        <p:spPr>
          <a:xfrm>
            <a:off x="0" y="1919561"/>
            <a:ext cx="4805100" cy="307777"/>
          </a:xfrm>
          <a:prstGeom prst="rect">
            <a:avLst/>
          </a:prstGeom>
        </p:spPr>
        <p:txBody>
          <a:bodyPr wrap="square">
            <a:spAutoFit/>
          </a:bodyPr>
          <a:lstStyle/>
          <a:p>
            <a:pPr algn="ctr"/>
            <a:r>
              <a:rPr lang="en-US" sz="1400" dirty="0"/>
              <a:t>a  = </a:t>
            </a:r>
            <a:r>
              <a:rPr lang="en-US" sz="1400" dirty="0" err="1"/>
              <a:t>gen.aruma.wge</a:t>
            </a:r>
            <a:r>
              <a:rPr lang="en-US" sz="1400" dirty="0"/>
              <a:t>(5000,s = 4,vara = 100, </a:t>
            </a:r>
            <a:r>
              <a:rPr lang="en-US" sz="1400" dirty="0" err="1"/>
              <a:t>sn</a:t>
            </a:r>
            <a:r>
              <a:rPr lang="en-US" sz="1400" dirty="0"/>
              <a:t> = 6)</a:t>
            </a:r>
          </a:p>
        </p:txBody>
      </p:sp>
    </p:spTree>
    <p:extLst>
      <p:ext uri="{BB962C8B-B14F-4D97-AF65-F5344CB8AC3E}">
        <p14:creationId xmlns:p14="http://schemas.microsoft.com/office/powerpoint/2010/main" val="42254179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2</a:t>
            </a:r>
          </a:p>
        </p:txBody>
      </p:sp>
    </p:spTree>
    <p:extLst>
      <p:ext uri="{BB962C8B-B14F-4D97-AF65-F5344CB8AC3E}">
        <p14:creationId xmlns:p14="http://schemas.microsoft.com/office/powerpoint/2010/main" val="1481822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3</a:t>
            </a:r>
          </a:p>
        </p:txBody>
      </p:sp>
    </p:spTree>
    <p:extLst>
      <p:ext uri="{BB962C8B-B14F-4D97-AF65-F5344CB8AC3E}">
        <p14:creationId xmlns:p14="http://schemas.microsoft.com/office/powerpoint/2010/main" val="28369809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6F48F-9A44-864C-AB86-3A52DE08DFC6}"/>
              </a:ext>
            </a:extLst>
          </p:cNvPr>
          <p:cNvSpPr>
            <a:spLocks noGrp="1"/>
          </p:cNvSpPr>
          <p:nvPr>
            <p:ph type="title"/>
          </p:nvPr>
        </p:nvSpPr>
        <p:spPr/>
        <p:txBody>
          <a:bodyPr/>
          <a:lstStyle/>
          <a:p>
            <a:r>
              <a:rPr lang="en-US" dirty="0"/>
              <a:t>Review and Describe Your Realization</a:t>
            </a:r>
          </a:p>
        </p:txBody>
      </p:sp>
      <p:sp>
        <p:nvSpPr>
          <p:cNvPr id="3" name="Content Placeholder 2">
            <a:extLst>
              <a:ext uri="{FF2B5EF4-FFF2-40B4-BE49-F238E27FC236}">
                <a16:creationId xmlns:a16="http://schemas.microsoft.com/office/drawing/2014/main" id="{55780027-04C2-7B44-8F56-0EDC32B1E294}"/>
              </a:ext>
            </a:extLst>
          </p:cNvPr>
          <p:cNvSpPr>
            <a:spLocks noGrp="1"/>
          </p:cNvSpPr>
          <p:nvPr>
            <p:ph idx="1"/>
          </p:nvPr>
        </p:nvSpPr>
        <p:spPr/>
        <p:txBody>
          <a:bodyPr>
            <a:normAutofit fontScale="92500" lnSpcReduction="10000"/>
          </a:bodyPr>
          <a:lstStyle/>
          <a:p>
            <a:r>
              <a:rPr lang="en-US" dirty="0"/>
              <a:t>Remind your group about your realization</a:t>
            </a:r>
          </a:p>
          <a:p>
            <a:pPr lvl="1"/>
            <a:r>
              <a:rPr lang="en-US" dirty="0"/>
              <a:t>Topic</a:t>
            </a:r>
          </a:p>
          <a:p>
            <a:pPr lvl="1"/>
            <a:r>
              <a:rPr lang="en-US" dirty="0"/>
              <a:t>Scale</a:t>
            </a:r>
          </a:p>
          <a:p>
            <a:pPr lvl="1"/>
            <a:r>
              <a:rPr lang="en-US" dirty="0"/>
              <a:t>ACF / Spectral Density</a:t>
            </a:r>
          </a:p>
          <a:p>
            <a:pPr lvl="1"/>
            <a:endParaRPr lang="en-US" dirty="0"/>
          </a:p>
          <a:p>
            <a:r>
              <a:rPr lang="en-US" dirty="0"/>
              <a:t>Describe which model structure you speculate would be appropriate and/or not appropriate for your realization.</a:t>
            </a:r>
          </a:p>
          <a:p>
            <a:endParaRPr lang="en-US" dirty="0"/>
          </a:p>
          <a:p>
            <a:r>
              <a:rPr lang="en-US" dirty="0"/>
              <a:t>Ask any questions you might have about your or anyone else’s realization / model choice in your group.  </a:t>
            </a:r>
          </a:p>
        </p:txBody>
      </p:sp>
    </p:spTree>
    <p:extLst>
      <p:ext uri="{BB962C8B-B14F-4D97-AF65-F5344CB8AC3E}">
        <p14:creationId xmlns:p14="http://schemas.microsoft.com/office/powerpoint/2010/main" val="3722724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E52B6-0153-5343-AAB3-5A4B788B881C}"/>
              </a:ext>
            </a:extLst>
          </p:cNvPr>
          <p:cNvSpPr>
            <a:spLocks noGrp="1"/>
          </p:cNvSpPr>
          <p:nvPr>
            <p:ph type="title"/>
          </p:nvPr>
        </p:nvSpPr>
        <p:spPr/>
        <p:txBody>
          <a:bodyPr/>
          <a:lstStyle/>
          <a:p>
            <a:r>
              <a:rPr lang="en-US" dirty="0"/>
              <a:t>Quarterly Data</a:t>
            </a:r>
          </a:p>
        </p:txBody>
      </p:sp>
      <p:sp>
        <p:nvSpPr>
          <p:cNvPr id="3" name="Content Placeholder 2">
            <a:extLst>
              <a:ext uri="{FF2B5EF4-FFF2-40B4-BE49-F238E27FC236}">
                <a16:creationId xmlns:a16="http://schemas.microsoft.com/office/drawing/2014/main" id="{32DEDD9F-5D58-0F45-A5DD-1067660D5E6C}"/>
              </a:ext>
            </a:extLst>
          </p:cNvPr>
          <p:cNvSpPr>
            <a:spLocks noGrp="1"/>
          </p:cNvSpPr>
          <p:nvPr>
            <p:ph idx="1"/>
          </p:nvPr>
        </p:nvSpPr>
        <p:spPr/>
        <p:txBody>
          <a:bodyPr/>
          <a:lstStyle/>
          <a:p>
            <a:pPr marL="0" indent="0">
              <a:buNone/>
            </a:pPr>
            <a:r>
              <a:rPr lang="en-US" dirty="0"/>
              <a:t>Check out page 218 in the text.  Discuss what you think is meant by “it is often the case that s = 4 (for quarterly data) and s = 12 for (monthly data).”</a:t>
            </a:r>
          </a:p>
        </p:txBody>
      </p:sp>
    </p:spTree>
    <p:extLst>
      <p:ext uri="{BB962C8B-B14F-4D97-AF65-F5344CB8AC3E}">
        <p14:creationId xmlns:p14="http://schemas.microsoft.com/office/powerpoint/2010/main" val="41106356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3</a:t>
            </a:r>
          </a:p>
        </p:txBody>
      </p:sp>
    </p:spTree>
    <p:extLst>
      <p:ext uri="{BB962C8B-B14F-4D97-AF65-F5344CB8AC3E}">
        <p14:creationId xmlns:p14="http://schemas.microsoft.com/office/powerpoint/2010/main" val="2749752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FA819-E553-AB49-BED4-4DD23674AD23}"/>
              </a:ext>
            </a:extLst>
          </p:cNvPr>
          <p:cNvSpPr>
            <a:spLocks noGrp="1"/>
          </p:cNvSpPr>
          <p:nvPr>
            <p:ph type="title"/>
          </p:nvPr>
        </p:nvSpPr>
        <p:spPr>
          <a:xfrm>
            <a:off x="628650" y="146762"/>
            <a:ext cx="7886700" cy="598978"/>
          </a:xfrm>
        </p:spPr>
        <p:txBody>
          <a:bodyPr>
            <a:normAutofit fontScale="90000"/>
          </a:bodyPr>
          <a:lstStyle/>
          <a:p>
            <a:r>
              <a:rPr lang="en-US" dirty="0"/>
              <a:t>Amtrak</a:t>
            </a:r>
          </a:p>
        </p:txBody>
      </p:sp>
      <p:pic>
        <p:nvPicPr>
          <p:cNvPr id="4" name="Picture 3">
            <a:extLst>
              <a:ext uri="{FF2B5EF4-FFF2-40B4-BE49-F238E27FC236}">
                <a16:creationId xmlns:a16="http://schemas.microsoft.com/office/drawing/2014/main" id="{3B6F2D2A-0BDD-6843-8ABC-FF719570BC3A}"/>
              </a:ext>
            </a:extLst>
          </p:cNvPr>
          <p:cNvPicPr>
            <a:picLocks noChangeAspect="1"/>
          </p:cNvPicPr>
          <p:nvPr/>
        </p:nvPicPr>
        <p:blipFill rotWithShape="1">
          <a:blip r:embed="rId2"/>
          <a:srcRect t="549"/>
          <a:stretch/>
        </p:blipFill>
        <p:spPr>
          <a:xfrm>
            <a:off x="300251" y="696036"/>
            <a:ext cx="3688994" cy="3357348"/>
          </a:xfrm>
          <a:prstGeom prst="rect">
            <a:avLst/>
          </a:prstGeom>
        </p:spPr>
      </p:pic>
      <p:pic>
        <p:nvPicPr>
          <p:cNvPr id="7" name="Picture 6">
            <a:extLst>
              <a:ext uri="{FF2B5EF4-FFF2-40B4-BE49-F238E27FC236}">
                <a16:creationId xmlns:a16="http://schemas.microsoft.com/office/drawing/2014/main" id="{92B83D64-CB36-FB48-9DE6-153864F4FB25}"/>
              </a:ext>
            </a:extLst>
          </p:cNvPr>
          <p:cNvPicPr>
            <a:picLocks noChangeAspect="1"/>
          </p:cNvPicPr>
          <p:nvPr/>
        </p:nvPicPr>
        <p:blipFill>
          <a:blip r:embed="rId3"/>
          <a:stretch>
            <a:fillRect/>
          </a:stretch>
        </p:blipFill>
        <p:spPr>
          <a:xfrm>
            <a:off x="4237504" y="677500"/>
            <a:ext cx="4595148" cy="3375884"/>
          </a:xfrm>
          <a:prstGeom prst="rect">
            <a:avLst/>
          </a:prstGeom>
        </p:spPr>
      </p:pic>
      <p:pic>
        <p:nvPicPr>
          <p:cNvPr id="8" name="Picture 7">
            <a:extLst>
              <a:ext uri="{FF2B5EF4-FFF2-40B4-BE49-F238E27FC236}">
                <a16:creationId xmlns:a16="http://schemas.microsoft.com/office/drawing/2014/main" id="{98E43C59-370D-F240-AD8D-3915BC17D19F}"/>
              </a:ext>
            </a:extLst>
          </p:cNvPr>
          <p:cNvPicPr>
            <a:picLocks noChangeAspect="1"/>
          </p:cNvPicPr>
          <p:nvPr/>
        </p:nvPicPr>
        <p:blipFill rotWithShape="1">
          <a:blip r:embed="rId3"/>
          <a:srcRect t="56674"/>
          <a:stretch/>
        </p:blipFill>
        <p:spPr>
          <a:xfrm>
            <a:off x="431800" y="4181427"/>
            <a:ext cx="8280400" cy="2635629"/>
          </a:xfrm>
          <a:prstGeom prst="rect">
            <a:avLst/>
          </a:prstGeom>
        </p:spPr>
      </p:pic>
    </p:spTree>
    <p:extLst>
      <p:ext uri="{BB962C8B-B14F-4D97-AF65-F5344CB8AC3E}">
        <p14:creationId xmlns:p14="http://schemas.microsoft.com/office/powerpoint/2010/main" val="34247581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84196" y="236823"/>
            <a:ext cx="8650618" cy="6740307"/>
          </a:xfrm>
          <a:prstGeom prst="rect">
            <a:avLst/>
          </a:prstGeom>
          <a:noFill/>
        </p:spPr>
        <p:txBody>
          <a:bodyPr wrap="square" rtlCol="0">
            <a:spAutoFit/>
          </a:bodyPr>
          <a:lstStyle/>
          <a:p>
            <a:r>
              <a:rPr lang="en-US" dirty="0"/>
              <a:t>1.) Which model do you think is appropriate to use to forecast your time series?</a:t>
            </a:r>
          </a:p>
          <a:p>
            <a:endParaRPr lang="en-US" dirty="0"/>
          </a:p>
          <a:p>
            <a:r>
              <a:rPr lang="en-US" dirty="0"/>
              <a:t>Recall the time series and sample ACF.</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Per the lecture notes, the damping pattern seen in the autocorrelations is a hint that an ARIMA model may be appropriate. I do not see strong evidence of seasonality in this model. </a:t>
            </a:r>
          </a:p>
          <a:p>
            <a:endParaRPr lang="en-US" dirty="0"/>
          </a:p>
          <a:p>
            <a:r>
              <a:rPr lang="en-US" dirty="0"/>
              <a:t>Additionally, I examined periods 40 – 91 since that appears to be the time when there was an operating change. Examining this time period’s ACF also did not reveal strong seasonality. Per the unit 6 assignment, the model structure I propose is (3,2). This was evidence of this structure in the AIC5. </a:t>
            </a:r>
          </a:p>
          <a:p>
            <a:endParaRPr lang="en-US" dirty="0"/>
          </a:p>
          <a:p>
            <a:endParaRPr lang="en-US" dirty="0"/>
          </a:p>
        </p:txBody>
      </p:sp>
      <p:pic>
        <p:nvPicPr>
          <p:cNvPr id="6" name="Picture 5"/>
          <p:cNvPicPr>
            <a:picLocks noChangeAspect="1"/>
          </p:cNvPicPr>
          <p:nvPr/>
        </p:nvPicPr>
        <p:blipFill>
          <a:blip r:embed="rId2"/>
          <a:stretch>
            <a:fillRect/>
          </a:stretch>
        </p:blipFill>
        <p:spPr>
          <a:xfrm>
            <a:off x="349650" y="1330348"/>
            <a:ext cx="8010525" cy="2552700"/>
          </a:xfrm>
          <a:prstGeom prst="rect">
            <a:avLst/>
          </a:prstGeom>
        </p:spPr>
      </p:pic>
    </p:spTree>
    <p:extLst>
      <p:ext uri="{BB962C8B-B14F-4D97-AF65-F5344CB8AC3E}">
        <p14:creationId xmlns:p14="http://schemas.microsoft.com/office/powerpoint/2010/main" val="174580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80E5CF-257F-4701-BCEB-E9B3ACA0FF72}"/>
              </a:ext>
            </a:extLst>
          </p:cNvPr>
          <p:cNvSpPr txBox="1"/>
          <p:nvPr/>
        </p:nvSpPr>
        <p:spPr>
          <a:xfrm>
            <a:off x="259533" y="1002112"/>
            <a:ext cx="7160820" cy="369332"/>
          </a:xfrm>
          <a:prstGeom prst="rect">
            <a:avLst/>
          </a:prstGeom>
          <a:noFill/>
        </p:spPr>
        <p:txBody>
          <a:bodyPr wrap="square" rtlCol="0">
            <a:spAutoFit/>
          </a:bodyPr>
          <a:lstStyle/>
          <a:p>
            <a:r>
              <a:rPr lang="en-US" b="1" dirty="0">
                <a:solidFill>
                  <a:schemeClr val="tx2"/>
                </a:solidFill>
              </a:rPr>
              <a:t>Q1</a:t>
            </a:r>
          </a:p>
        </p:txBody>
      </p:sp>
      <p:sp>
        <p:nvSpPr>
          <p:cNvPr id="20" name="TextBox 19">
            <a:extLst>
              <a:ext uri="{FF2B5EF4-FFF2-40B4-BE49-F238E27FC236}">
                <a16:creationId xmlns:a16="http://schemas.microsoft.com/office/drawing/2014/main" id="{845E16AB-2868-48D9-9A0D-74A82407ABD6}"/>
              </a:ext>
            </a:extLst>
          </p:cNvPr>
          <p:cNvSpPr txBox="1"/>
          <p:nvPr/>
        </p:nvSpPr>
        <p:spPr>
          <a:xfrm>
            <a:off x="872483" y="1049718"/>
            <a:ext cx="7668617" cy="646331"/>
          </a:xfrm>
          <a:prstGeom prst="rect">
            <a:avLst/>
          </a:prstGeom>
          <a:noFill/>
        </p:spPr>
        <p:txBody>
          <a:bodyPr wrap="square" rtlCol="0">
            <a:spAutoFit/>
          </a:bodyPr>
          <a:lstStyle/>
          <a:p>
            <a:r>
              <a:rPr lang="en-US" dirty="0"/>
              <a:t>Which model do you think is appropriate to use to forecast your time series? Why? </a:t>
            </a:r>
          </a:p>
        </p:txBody>
      </p:sp>
      <p:sp>
        <p:nvSpPr>
          <p:cNvPr id="2" name="Rectangle 1">
            <a:extLst>
              <a:ext uri="{FF2B5EF4-FFF2-40B4-BE49-F238E27FC236}">
                <a16:creationId xmlns:a16="http://schemas.microsoft.com/office/drawing/2014/main" id="{C8C0D740-4AD3-4743-A1CD-E663F2CA0719}"/>
              </a:ext>
            </a:extLst>
          </p:cNvPr>
          <p:cNvSpPr/>
          <p:nvPr/>
        </p:nvSpPr>
        <p:spPr>
          <a:xfrm>
            <a:off x="451263" y="5137044"/>
            <a:ext cx="7576457" cy="523220"/>
          </a:xfrm>
          <a:prstGeom prst="rect">
            <a:avLst/>
          </a:prstGeom>
        </p:spPr>
        <p:txBody>
          <a:bodyPr wrap="square">
            <a:spAutoFit/>
          </a:bodyPr>
          <a:lstStyle/>
          <a:p>
            <a:r>
              <a:rPr lang="en-US" sz="1400" b="1" dirty="0">
                <a:solidFill>
                  <a:srgbClr val="000000"/>
                </a:solidFill>
                <a:latin typeface="Arial" panose="020B0604020202020204" pitchFamily="34" charset="0"/>
              </a:rPr>
              <a:t>Due to the non-stationary characteristics of this series, an ARIMA model is probably the best model to use.</a:t>
            </a:r>
          </a:p>
        </p:txBody>
      </p:sp>
      <p:pic>
        <p:nvPicPr>
          <p:cNvPr id="1030" name="Picture 6" descr="https://lh5.googleusercontent.com/Af83w-ruosUsvww6ZKNpSzNwdQKB6JyD3gCboHumgv1eKGTjXFQZKKynFJT_EcLrRJpNchDB-GEU37W1qDNozrlRP9rqJST_fTQVBl5V44dju8_IEk-HjotvdHzY6lRTo-ccMMo8">
            <a:extLst>
              <a:ext uri="{FF2B5EF4-FFF2-40B4-BE49-F238E27FC236}">
                <a16:creationId xmlns:a16="http://schemas.microsoft.com/office/drawing/2014/main" id="{3347FCC0-2D71-41A6-BE40-82756134DD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5957" y="2962158"/>
            <a:ext cx="3273813" cy="194309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7507286-DA59-4CDE-A4D8-BEF4F25F9270}"/>
              </a:ext>
            </a:extLst>
          </p:cNvPr>
          <p:cNvSpPr/>
          <p:nvPr/>
        </p:nvSpPr>
        <p:spPr>
          <a:xfrm>
            <a:off x="495111" y="1943564"/>
            <a:ext cx="8316380" cy="1138773"/>
          </a:xfrm>
          <a:prstGeom prst="rect">
            <a:avLst/>
          </a:prstGeom>
        </p:spPr>
        <p:txBody>
          <a:bodyPr wrap="square">
            <a:spAutoFit/>
          </a:bodyPr>
          <a:lstStyle/>
          <a:p>
            <a:r>
              <a:rPr lang="en-US" sz="1400" dirty="0">
                <a:solidFill>
                  <a:srgbClr val="000000"/>
                </a:solidFill>
                <a:latin typeface="Arial" panose="020B0604020202020204" pitchFamily="34" charset="0"/>
              </a:rPr>
              <a:t>This is a time series data set of the number of weekly Mont </a:t>
            </a:r>
            <a:r>
              <a:rPr lang="en-US" sz="1400" dirty="0" err="1">
                <a:solidFill>
                  <a:srgbClr val="000000"/>
                </a:solidFill>
                <a:latin typeface="Arial" panose="020B0604020202020204" pitchFamily="34" charset="0"/>
              </a:rPr>
              <a:t>Belviue</a:t>
            </a:r>
            <a:r>
              <a:rPr lang="en-US" sz="1400" dirty="0">
                <a:solidFill>
                  <a:srgbClr val="000000"/>
                </a:solidFill>
                <a:latin typeface="Arial" panose="020B0604020202020204" pitchFamily="34" charset="0"/>
              </a:rPr>
              <a:t>, TX propane prices per gallon from July 1992 to April 2019. </a:t>
            </a:r>
            <a:r>
              <a:rPr lang="en-US" dirty="0"/>
              <a:t>This is about 27 years of data and there is not enough evidence for a seasonal component looking at the spectral density plot. Positive autocorrelation is seen with the autocorrelation plot so the series does not appear the be stationary.</a:t>
            </a:r>
          </a:p>
        </p:txBody>
      </p:sp>
      <p:pic>
        <p:nvPicPr>
          <p:cNvPr id="1032" name="Picture 8" descr="https://lh5.googleusercontent.com/hFlaZQzP8ijJlbOPvUE7TRP_GgZ2ur1VYJh8rPkhFNft7a8KsSH_-k7V2Xo5bTNH040C7Qas0TpLch6r14SF4gbPjYWT9R4joIVFYuqFhf6tzTIrVLuE8uEN4jReMPgLm0EONSy5">
            <a:extLst>
              <a:ext uri="{FF2B5EF4-FFF2-40B4-BE49-F238E27FC236}">
                <a16:creationId xmlns:a16="http://schemas.microsoft.com/office/drawing/2014/main" id="{06C5265F-49F9-4711-A8FE-5F0A699C20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9769" y="3141485"/>
            <a:ext cx="2188038" cy="124356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lh6.googleusercontent.com/_YN1HvlReCYuUXz98XTMm-5ic79-RgUt3q0PktXj870ldyxMVZjjCxmOz4Mr6gaija2hDH0V1JReh7NWUJpx-Rm59Q_8NWoup7Vif3FBUOPuTcyK6ZpgjsXSUXr5OpmUwcGaLx5F">
            <a:extLst>
              <a:ext uri="{FF2B5EF4-FFF2-40B4-BE49-F238E27FC236}">
                <a16:creationId xmlns:a16="http://schemas.microsoft.com/office/drawing/2014/main" id="{A7C5DED4-6DD9-487A-9BD0-9F832DC92B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5950" y="3093304"/>
            <a:ext cx="2307648" cy="1339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71709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xmlns:p14="http://schemas.microsoft.com/office/powerpoint/2010/mai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9EDF8B6-9C51-354F-B07A-33DD30B5DAE4}"/>
              </a:ext>
            </a:extLst>
          </p:cNvPr>
          <p:cNvSpPr txBox="1"/>
          <p:nvPr/>
        </p:nvSpPr>
        <p:spPr>
          <a:xfrm>
            <a:off x="-1" y="0"/>
            <a:ext cx="5291192" cy="400110"/>
          </a:xfrm>
          <a:prstGeom prst="rect">
            <a:avLst/>
          </a:prstGeom>
          <a:noFill/>
        </p:spPr>
        <p:txBody>
          <a:bodyPr wrap="square" rtlCol="0">
            <a:spAutoFit/>
          </a:bodyPr>
          <a:lstStyle/>
          <a:p>
            <a:r>
              <a:rPr lang="en-US" sz="2000" u="sng" dirty="0">
                <a:latin typeface="Arial" panose="020B0604020202020204" pitchFamily="34" charset="0"/>
                <a:cs typeface="Arial" panose="020B0604020202020204" pitchFamily="34" charset="0"/>
              </a:rPr>
              <a:t>Model Discussion for First Day Time Series:    </a:t>
            </a:r>
          </a:p>
        </p:txBody>
      </p:sp>
      <p:sp>
        <p:nvSpPr>
          <p:cNvPr id="5" name="Rectangle 4">
            <a:extLst>
              <a:ext uri="{FF2B5EF4-FFF2-40B4-BE49-F238E27FC236}">
                <a16:creationId xmlns:a16="http://schemas.microsoft.com/office/drawing/2014/main" id="{1A8B85E5-4AF1-B346-B3E8-E83C2383BA13}"/>
              </a:ext>
            </a:extLst>
          </p:cNvPr>
          <p:cNvSpPr/>
          <p:nvPr/>
        </p:nvSpPr>
        <p:spPr>
          <a:xfrm>
            <a:off x="272265" y="4234419"/>
            <a:ext cx="8599469" cy="2554545"/>
          </a:xfrm>
          <a:prstGeom prst="rect">
            <a:avLst/>
          </a:prstGeom>
        </p:spPr>
        <p:txBody>
          <a:bodyPr wrap="square">
            <a:spAutoFit/>
          </a:bodyPr>
          <a:lstStyle/>
          <a:p>
            <a:r>
              <a:rPr lang="en-US" sz="1600" u="sng" dirty="0">
                <a:latin typeface="Arial" panose="020B0604020202020204" pitchFamily="34" charset="0"/>
                <a:cs typeface="Arial" panose="020B0604020202020204" pitchFamily="34" charset="0"/>
              </a:rPr>
              <a:t>Discussion:    </a:t>
            </a:r>
            <a:endParaRPr lang="en-US" sz="1600" dirty="0"/>
          </a:p>
          <a:p>
            <a:r>
              <a:rPr lang="en-US" sz="1600" dirty="0"/>
              <a:t>Previous analysis demonstrated the presence of multiple AR and MA factors in this model.  There does not appear to be a deterministic signal present in the realization, so a Signal-Plus noise model does not seem to be an appropriate representation of this Time Series.  Seasonal trends are also difficult to determine in this Time Series.  At present, I would rule out an ARUMA model.  However, when a first difference model is analyzed, the realization that is observed is fairly representative of white noise (minus the variance in the initial observations).  This evidence would suggest the selection of an ARIMA model with a differencing term of 1, possibly even 2, might be most appropriate for modeling US monthly unemployment data.  </a:t>
            </a:r>
          </a:p>
          <a:p>
            <a:endParaRPr lang="en-US" sz="1600" dirty="0"/>
          </a:p>
        </p:txBody>
      </p:sp>
      <p:pic>
        <p:nvPicPr>
          <p:cNvPr id="1026" name="Picture 2" descr="https://lh4.googleusercontent.com/TdzfbfuCRdsWaD9eVeHsM4PQhX8Sbh6LWjaWY9gVB_VhTs7MpqYLk7iIfHavOQ1uXiUK5Yo7IohyJDJOa9iG3h_EiAYHPVflDsuBXyZxAaeOxnZJc8-VixkuYe_gz29wBS7_0lQx">
            <a:extLst>
              <a:ext uri="{FF2B5EF4-FFF2-40B4-BE49-F238E27FC236}">
                <a16:creationId xmlns:a16="http://schemas.microsoft.com/office/drawing/2014/main" id="{28F1B91E-36D8-5540-B6CF-789FA13E34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191" y="967414"/>
            <a:ext cx="1892502" cy="9654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6.googleusercontent.com/_01lRsqA1ZxPqrKmyce7HnNdYQeBqGUMjRDBOMdi3wwvYTHKUNgjCT6H1N2vQpJz9YNhr-dn_sdgSnQGfRO4YSyTdMUMSENGl4HEAOwRJPcy_HzZVIpDDHsABYhHG27U1Ova53gE">
            <a:extLst>
              <a:ext uri="{FF2B5EF4-FFF2-40B4-BE49-F238E27FC236}">
                <a16:creationId xmlns:a16="http://schemas.microsoft.com/office/drawing/2014/main" id="{0CC3E6E4-C5F7-BC4A-8167-4DE580AC02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667" y="623436"/>
            <a:ext cx="2301412" cy="165336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screenshot of a cell phone&#10;&#10;Description automatically generated">
            <a:extLst>
              <a:ext uri="{FF2B5EF4-FFF2-40B4-BE49-F238E27FC236}">
                <a16:creationId xmlns:a16="http://schemas.microsoft.com/office/drawing/2014/main" id="{7D54B9D8-7243-A74B-9500-6A9B8418E5AD}"/>
              </a:ext>
            </a:extLst>
          </p:cNvPr>
          <p:cNvPicPr>
            <a:picLocks noChangeAspect="1"/>
          </p:cNvPicPr>
          <p:nvPr/>
        </p:nvPicPr>
        <p:blipFill>
          <a:blip r:embed="rId4"/>
          <a:stretch>
            <a:fillRect/>
          </a:stretch>
        </p:blipFill>
        <p:spPr>
          <a:xfrm>
            <a:off x="4696309" y="962370"/>
            <a:ext cx="2139828" cy="1391808"/>
          </a:xfrm>
          <a:prstGeom prst="rect">
            <a:avLst/>
          </a:prstGeom>
        </p:spPr>
      </p:pic>
      <p:sp>
        <p:nvSpPr>
          <p:cNvPr id="7" name="TextBox 6">
            <a:extLst>
              <a:ext uri="{FF2B5EF4-FFF2-40B4-BE49-F238E27FC236}">
                <a16:creationId xmlns:a16="http://schemas.microsoft.com/office/drawing/2014/main" id="{17E5C3F3-8CBB-6441-9A09-5BBB9F2AA072}"/>
              </a:ext>
            </a:extLst>
          </p:cNvPr>
          <p:cNvSpPr txBox="1"/>
          <p:nvPr/>
        </p:nvSpPr>
        <p:spPr>
          <a:xfrm>
            <a:off x="99667" y="345766"/>
            <a:ext cx="2609636" cy="307777"/>
          </a:xfrm>
          <a:prstGeom prst="rect">
            <a:avLst/>
          </a:prstGeom>
          <a:noFill/>
        </p:spPr>
        <p:txBody>
          <a:bodyPr wrap="square" rtlCol="0">
            <a:spAutoFit/>
          </a:bodyPr>
          <a:lstStyle/>
          <a:p>
            <a:r>
              <a:rPr lang="en-US" sz="1400" u="sng" dirty="0">
                <a:latin typeface="Arial" panose="020B0604020202020204" pitchFamily="34" charset="0"/>
                <a:cs typeface="Arial" panose="020B0604020202020204" pitchFamily="34" charset="0"/>
              </a:rPr>
              <a:t>Original Realization:    </a:t>
            </a:r>
            <a:endParaRPr lang="en-US" sz="1400" dirty="0"/>
          </a:p>
        </p:txBody>
      </p:sp>
      <p:sp>
        <p:nvSpPr>
          <p:cNvPr id="10" name="TextBox 9">
            <a:extLst>
              <a:ext uri="{FF2B5EF4-FFF2-40B4-BE49-F238E27FC236}">
                <a16:creationId xmlns:a16="http://schemas.microsoft.com/office/drawing/2014/main" id="{68247A8A-542F-184A-8026-2A7DB7EC9606}"/>
              </a:ext>
            </a:extLst>
          </p:cNvPr>
          <p:cNvSpPr txBox="1"/>
          <p:nvPr/>
        </p:nvSpPr>
        <p:spPr>
          <a:xfrm>
            <a:off x="4571999" y="363179"/>
            <a:ext cx="3184989" cy="307777"/>
          </a:xfrm>
          <a:prstGeom prst="rect">
            <a:avLst/>
          </a:prstGeom>
          <a:noFill/>
        </p:spPr>
        <p:txBody>
          <a:bodyPr wrap="square" rtlCol="0">
            <a:spAutoFit/>
          </a:bodyPr>
          <a:lstStyle/>
          <a:p>
            <a:r>
              <a:rPr lang="en-US" sz="1400" u="sng" dirty="0">
                <a:latin typeface="Arial" panose="020B0604020202020204" pitchFamily="34" charset="0"/>
                <a:cs typeface="Arial" panose="020B0604020202020204" pitchFamily="34" charset="0"/>
              </a:rPr>
              <a:t>Differenced Realization (1</a:t>
            </a:r>
            <a:r>
              <a:rPr lang="en-US" sz="1400" u="sng" baseline="30000" dirty="0">
                <a:latin typeface="Arial" panose="020B0604020202020204" pitchFamily="34" charset="0"/>
                <a:cs typeface="Arial" panose="020B0604020202020204" pitchFamily="34" charset="0"/>
              </a:rPr>
              <a:t>st</a:t>
            </a:r>
            <a:r>
              <a:rPr lang="en-US" sz="1400" u="sng" dirty="0">
                <a:latin typeface="Arial" panose="020B0604020202020204" pitchFamily="34" charset="0"/>
                <a:cs typeface="Arial" panose="020B0604020202020204" pitchFamily="34" charset="0"/>
              </a:rPr>
              <a:t> and 2</a:t>
            </a:r>
            <a:r>
              <a:rPr lang="en-US" sz="1400" u="sng" baseline="30000" dirty="0">
                <a:latin typeface="Arial" panose="020B0604020202020204" pitchFamily="34" charset="0"/>
                <a:cs typeface="Arial" panose="020B0604020202020204" pitchFamily="34" charset="0"/>
              </a:rPr>
              <a:t>nd</a:t>
            </a:r>
            <a:r>
              <a:rPr lang="en-US" sz="1400" u="sng" dirty="0">
                <a:latin typeface="Arial" panose="020B0604020202020204" pitchFamily="34" charset="0"/>
                <a:cs typeface="Arial" panose="020B0604020202020204" pitchFamily="34" charset="0"/>
              </a:rPr>
              <a:t>):    </a:t>
            </a:r>
            <a:endParaRPr lang="en-US" sz="1400" dirty="0"/>
          </a:p>
        </p:txBody>
      </p:sp>
      <p:pic>
        <p:nvPicPr>
          <p:cNvPr id="9" name="Picture 8" descr="A screenshot of a cell phone&#10;&#10;Description automatically generated">
            <a:extLst>
              <a:ext uri="{FF2B5EF4-FFF2-40B4-BE49-F238E27FC236}">
                <a16:creationId xmlns:a16="http://schemas.microsoft.com/office/drawing/2014/main" id="{157C8DB9-DA2C-9C49-8AA2-9D84A9E1C849}"/>
              </a:ext>
            </a:extLst>
          </p:cNvPr>
          <p:cNvPicPr>
            <a:picLocks noChangeAspect="1"/>
          </p:cNvPicPr>
          <p:nvPr/>
        </p:nvPicPr>
        <p:blipFill>
          <a:blip r:embed="rId5"/>
          <a:stretch>
            <a:fillRect/>
          </a:stretch>
        </p:blipFill>
        <p:spPr>
          <a:xfrm>
            <a:off x="6853519" y="1022207"/>
            <a:ext cx="2123736" cy="1053092"/>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F4B9468C-C769-F247-BF95-E1CDAEAC7179}"/>
              </a:ext>
            </a:extLst>
          </p:cNvPr>
          <p:cNvPicPr>
            <a:picLocks noChangeAspect="1"/>
          </p:cNvPicPr>
          <p:nvPr/>
        </p:nvPicPr>
        <p:blipFill>
          <a:blip r:embed="rId6"/>
          <a:stretch>
            <a:fillRect/>
          </a:stretch>
        </p:blipFill>
        <p:spPr>
          <a:xfrm>
            <a:off x="4615517" y="2585700"/>
            <a:ext cx="2301412" cy="1472133"/>
          </a:xfrm>
          <a:prstGeom prst="rect">
            <a:avLst/>
          </a:prstGeom>
        </p:spPr>
      </p:pic>
      <p:sp>
        <p:nvSpPr>
          <p:cNvPr id="15" name="TextBox 14">
            <a:extLst>
              <a:ext uri="{FF2B5EF4-FFF2-40B4-BE49-F238E27FC236}">
                <a16:creationId xmlns:a16="http://schemas.microsoft.com/office/drawing/2014/main" id="{2E3CA3BB-BBCF-3E42-AE79-41BB131E5DA7}"/>
              </a:ext>
            </a:extLst>
          </p:cNvPr>
          <p:cNvSpPr txBox="1"/>
          <p:nvPr/>
        </p:nvSpPr>
        <p:spPr>
          <a:xfrm>
            <a:off x="4572001" y="611118"/>
            <a:ext cx="1362808" cy="307777"/>
          </a:xfrm>
          <a:prstGeom prst="rect">
            <a:avLst/>
          </a:prstGeom>
          <a:noFill/>
        </p:spPr>
        <p:txBody>
          <a:bodyPr wrap="square" rtlCol="0">
            <a:spAutoFit/>
          </a:bodyPr>
          <a:lstStyle/>
          <a:p>
            <a:r>
              <a:rPr lang="en-US" sz="1400" u="sng" dirty="0">
                <a:latin typeface="Arial" panose="020B0604020202020204" pitchFamily="34" charset="0"/>
                <a:cs typeface="Arial" panose="020B0604020202020204" pitchFamily="34" charset="0"/>
              </a:rPr>
              <a:t>1</a:t>
            </a:r>
            <a:r>
              <a:rPr lang="en-US" sz="1400" u="sng" baseline="30000" dirty="0">
                <a:latin typeface="Arial" panose="020B0604020202020204" pitchFamily="34" charset="0"/>
                <a:cs typeface="Arial" panose="020B0604020202020204" pitchFamily="34" charset="0"/>
              </a:rPr>
              <a:t>st</a:t>
            </a:r>
            <a:r>
              <a:rPr lang="en-US" sz="1400" u="sng" dirty="0">
                <a:latin typeface="Arial" panose="020B0604020202020204" pitchFamily="34" charset="0"/>
                <a:cs typeface="Arial" panose="020B0604020202020204" pitchFamily="34" charset="0"/>
              </a:rPr>
              <a:t>  Difference:    </a:t>
            </a:r>
            <a:endParaRPr lang="en-US" sz="1400" dirty="0"/>
          </a:p>
        </p:txBody>
      </p:sp>
      <p:sp>
        <p:nvSpPr>
          <p:cNvPr id="16" name="TextBox 15">
            <a:extLst>
              <a:ext uri="{FF2B5EF4-FFF2-40B4-BE49-F238E27FC236}">
                <a16:creationId xmlns:a16="http://schemas.microsoft.com/office/drawing/2014/main" id="{3A92ECA1-B04B-DE49-970E-0B0BF29C30F5}"/>
              </a:ext>
            </a:extLst>
          </p:cNvPr>
          <p:cNvSpPr txBox="1"/>
          <p:nvPr/>
        </p:nvSpPr>
        <p:spPr>
          <a:xfrm>
            <a:off x="4587770" y="2316051"/>
            <a:ext cx="3184989" cy="307777"/>
          </a:xfrm>
          <a:prstGeom prst="rect">
            <a:avLst/>
          </a:prstGeom>
          <a:noFill/>
        </p:spPr>
        <p:txBody>
          <a:bodyPr wrap="square" rtlCol="0">
            <a:spAutoFit/>
          </a:bodyPr>
          <a:lstStyle/>
          <a:p>
            <a:r>
              <a:rPr lang="en-US" sz="1400" u="sng" dirty="0">
                <a:latin typeface="Arial" panose="020B0604020202020204" pitchFamily="34" charset="0"/>
                <a:cs typeface="Arial" panose="020B0604020202020204" pitchFamily="34" charset="0"/>
              </a:rPr>
              <a:t>2</a:t>
            </a:r>
            <a:r>
              <a:rPr lang="en-US" sz="1400" u="sng" baseline="30000" dirty="0">
                <a:latin typeface="Arial" panose="020B0604020202020204" pitchFamily="34" charset="0"/>
                <a:cs typeface="Arial" panose="020B0604020202020204" pitchFamily="34" charset="0"/>
              </a:rPr>
              <a:t>nd</a:t>
            </a:r>
            <a:r>
              <a:rPr lang="en-US" sz="1400" u="sng" dirty="0">
                <a:latin typeface="Arial" panose="020B0604020202020204" pitchFamily="34" charset="0"/>
                <a:cs typeface="Arial" panose="020B0604020202020204" pitchFamily="34" charset="0"/>
              </a:rPr>
              <a:t>  Difference:    </a:t>
            </a:r>
            <a:endParaRPr lang="en-US" sz="1400" dirty="0"/>
          </a:p>
        </p:txBody>
      </p:sp>
      <p:pic>
        <p:nvPicPr>
          <p:cNvPr id="1030" name="Picture 6" descr="https://lh5.googleusercontent.com/c-TE31KwQmev95dA9evSJT0sqQ49uWw7-Lt6632-LGv6m-5I4BpftOVqGGbCMMshRifU2noOHn0oedjH34APB_yAZFkKtvpOnufW5_D1vUcCq0vKyK-_AHrpoFnII6rCQpmXoEF-">
            <a:extLst>
              <a:ext uri="{FF2B5EF4-FFF2-40B4-BE49-F238E27FC236}">
                <a16:creationId xmlns:a16="http://schemas.microsoft.com/office/drawing/2014/main" id="{4D1120CF-6281-3746-85F6-1EB5D879DF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667" y="2075299"/>
            <a:ext cx="2301412" cy="158931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screenshot of a cell phone&#10;&#10;Description automatically generated">
            <a:extLst>
              <a:ext uri="{FF2B5EF4-FFF2-40B4-BE49-F238E27FC236}">
                <a16:creationId xmlns:a16="http://schemas.microsoft.com/office/drawing/2014/main" id="{F3BA67BB-B450-7F40-9AAD-0941252BBD92}"/>
              </a:ext>
            </a:extLst>
          </p:cNvPr>
          <p:cNvPicPr>
            <a:picLocks noChangeAspect="1"/>
          </p:cNvPicPr>
          <p:nvPr/>
        </p:nvPicPr>
        <p:blipFill>
          <a:blip r:embed="rId8"/>
          <a:stretch>
            <a:fillRect/>
          </a:stretch>
        </p:blipFill>
        <p:spPr>
          <a:xfrm>
            <a:off x="6853520" y="2614707"/>
            <a:ext cx="1941160" cy="1046538"/>
          </a:xfrm>
          <a:prstGeom prst="rect">
            <a:avLst/>
          </a:prstGeom>
        </p:spPr>
      </p:pic>
      <p:pic>
        <p:nvPicPr>
          <p:cNvPr id="18" name="Picture 17" descr="A close up of a map&#10;&#10;Description automatically generated">
            <a:extLst>
              <a:ext uri="{FF2B5EF4-FFF2-40B4-BE49-F238E27FC236}">
                <a16:creationId xmlns:a16="http://schemas.microsoft.com/office/drawing/2014/main" id="{A83F97EB-441A-8A4C-A21A-4CBA10C7B736}"/>
              </a:ext>
            </a:extLst>
          </p:cNvPr>
          <p:cNvPicPr>
            <a:picLocks noChangeAspect="1"/>
          </p:cNvPicPr>
          <p:nvPr/>
        </p:nvPicPr>
        <p:blipFill>
          <a:blip r:embed="rId9"/>
          <a:stretch>
            <a:fillRect/>
          </a:stretch>
        </p:blipFill>
        <p:spPr>
          <a:xfrm>
            <a:off x="2437891" y="2276797"/>
            <a:ext cx="1804127" cy="1274772"/>
          </a:xfrm>
          <a:prstGeom prst="rect">
            <a:avLst/>
          </a:prstGeom>
        </p:spPr>
      </p:pic>
    </p:spTree>
    <p:extLst>
      <p:ext uri="{BB962C8B-B14F-4D97-AF65-F5344CB8AC3E}">
        <p14:creationId xmlns:p14="http://schemas.microsoft.com/office/powerpoint/2010/main" val="26281216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B1BC59E-8354-6141-8486-1B00376006B6}"/>
              </a:ext>
            </a:extLst>
          </p:cNvPr>
          <p:cNvPicPr>
            <a:picLocks noChangeAspect="1"/>
          </p:cNvPicPr>
          <p:nvPr/>
        </p:nvPicPr>
        <p:blipFill>
          <a:blip r:embed="rId2"/>
          <a:stretch>
            <a:fillRect/>
          </a:stretch>
        </p:blipFill>
        <p:spPr>
          <a:xfrm>
            <a:off x="379956" y="424692"/>
            <a:ext cx="8330035" cy="5757744"/>
          </a:xfrm>
          <a:prstGeom prst="rect">
            <a:avLst/>
          </a:prstGeom>
        </p:spPr>
      </p:pic>
    </p:spTree>
    <p:extLst>
      <p:ext uri="{BB962C8B-B14F-4D97-AF65-F5344CB8AC3E}">
        <p14:creationId xmlns:p14="http://schemas.microsoft.com/office/powerpoint/2010/main" val="41863897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4</a:t>
            </a:r>
          </a:p>
        </p:txBody>
      </p:sp>
    </p:spTree>
    <p:extLst>
      <p:ext uri="{BB962C8B-B14F-4D97-AF65-F5344CB8AC3E}">
        <p14:creationId xmlns:p14="http://schemas.microsoft.com/office/powerpoint/2010/main" val="2712623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AAEB4-5518-8048-AE96-4F7DBA411993}"/>
              </a:ext>
            </a:extLst>
          </p:cNvPr>
          <p:cNvSpPr>
            <a:spLocks noGrp="1"/>
          </p:cNvSpPr>
          <p:nvPr>
            <p:ph type="title"/>
          </p:nvPr>
        </p:nvSpPr>
        <p:spPr>
          <a:xfrm>
            <a:off x="778776" y="2357699"/>
            <a:ext cx="7886700" cy="1325563"/>
          </a:xfrm>
        </p:spPr>
        <p:txBody>
          <a:bodyPr/>
          <a:lstStyle/>
          <a:p>
            <a:pPr algn="ctr"/>
            <a:r>
              <a:rPr lang="en-US" dirty="0"/>
              <a:t>Question 2</a:t>
            </a:r>
          </a:p>
        </p:txBody>
      </p:sp>
    </p:spTree>
    <p:extLst>
      <p:ext uri="{BB962C8B-B14F-4D97-AF65-F5344CB8AC3E}">
        <p14:creationId xmlns:p14="http://schemas.microsoft.com/office/powerpoint/2010/main" val="27486856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4B7048-661E-384D-9B22-2BABBD6C5F0F}"/>
              </a:ext>
            </a:extLst>
          </p:cNvPr>
          <p:cNvPicPr>
            <a:picLocks noChangeAspect="1"/>
          </p:cNvPicPr>
          <p:nvPr/>
        </p:nvPicPr>
        <p:blipFill>
          <a:blip r:embed="rId2"/>
          <a:stretch>
            <a:fillRect/>
          </a:stretch>
        </p:blipFill>
        <p:spPr>
          <a:xfrm>
            <a:off x="955342" y="996285"/>
            <a:ext cx="7115033" cy="5336275"/>
          </a:xfrm>
          <a:prstGeom prst="rect">
            <a:avLst/>
          </a:prstGeom>
        </p:spPr>
      </p:pic>
    </p:spTree>
    <p:extLst>
      <p:ext uri="{BB962C8B-B14F-4D97-AF65-F5344CB8AC3E}">
        <p14:creationId xmlns:p14="http://schemas.microsoft.com/office/powerpoint/2010/main" val="4735544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CA00648-83A9-3249-B4E8-570EBA3074CC}"/>
              </a:ext>
            </a:extLst>
          </p:cNvPr>
          <p:cNvPicPr>
            <a:picLocks noChangeAspect="1"/>
          </p:cNvPicPr>
          <p:nvPr/>
        </p:nvPicPr>
        <p:blipFill>
          <a:blip r:embed="rId2"/>
          <a:stretch>
            <a:fillRect/>
          </a:stretch>
        </p:blipFill>
        <p:spPr>
          <a:xfrm>
            <a:off x="764275" y="573207"/>
            <a:ext cx="7765576" cy="5824182"/>
          </a:xfrm>
          <a:prstGeom prst="rect">
            <a:avLst/>
          </a:prstGeom>
        </p:spPr>
      </p:pic>
      <p:pic>
        <p:nvPicPr>
          <p:cNvPr id="3" name="Picture 2">
            <a:extLst>
              <a:ext uri="{FF2B5EF4-FFF2-40B4-BE49-F238E27FC236}">
                <a16:creationId xmlns:a16="http://schemas.microsoft.com/office/drawing/2014/main" id="{7D03FA37-FA2F-0E4E-995E-C16AE9845D22}"/>
              </a:ext>
            </a:extLst>
          </p:cNvPr>
          <p:cNvPicPr>
            <a:picLocks noChangeAspect="1"/>
          </p:cNvPicPr>
          <p:nvPr/>
        </p:nvPicPr>
        <p:blipFill>
          <a:blip r:embed="rId3"/>
          <a:stretch>
            <a:fillRect/>
          </a:stretch>
        </p:blipFill>
        <p:spPr>
          <a:xfrm>
            <a:off x="1381328" y="4675529"/>
            <a:ext cx="6741267" cy="830326"/>
          </a:xfrm>
          <a:prstGeom prst="rect">
            <a:avLst/>
          </a:prstGeom>
        </p:spPr>
      </p:pic>
    </p:spTree>
    <p:extLst>
      <p:ext uri="{BB962C8B-B14F-4D97-AF65-F5344CB8AC3E}">
        <p14:creationId xmlns:p14="http://schemas.microsoft.com/office/powerpoint/2010/main" val="1534451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b="7951"/>
          <a:stretch/>
        </p:blipFill>
        <p:spPr>
          <a:xfrm>
            <a:off x="1394189" y="1990969"/>
            <a:ext cx="6343042" cy="3592741"/>
          </a:xfrm>
          <a:prstGeom prst="rect">
            <a:avLst/>
          </a:prstGeom>
        </p:spPr>
      </p:pic>
      <p:graphicFrame>
        <p:nvGraphicFramePr>
          <p:cNvPr id="9" name="Object 8"/>
          <p:cNvGraphicFramePr>
            <a:graphicFrameLocks noChangeAspect="1"/>
          </p:cNvGraphicFramePr>
          <p:nvPr/>
        </p:nvGraphicFramePr>
        <p:xfrm>
          <a:off x="3540369" y="474785"/>
          <a:ext cx="2227385" cy="527538"/>
        </p:xfrm>
        <a:graphic>
          <a:graphicData uri="http://schemas.openxmlformats.org/presentationml/2006/ole">
            <mc:AlternateContent xmlns:mc="http://schemas.openxmlformats.org/markup-compatibility/2006">
              <mc:Choice xmlns:v="urn:schemas-microsoft-com:vml" Requires="v">
                <p:oleObj spid="_x0000_s1051" name="Equation" r:id="rId5" imgW="2412720" imgH="571320" progId="Equation.DSMT4">
                  <p:embed/>
                </p:oleObj>
              </mc:Choice>
              <mc:Fallback>
                <p:oleObj name="Equation" r:id="rId5" imgW="2412720" imgH="571320" progId="Equation.DSMT4">
                  <p:embed/>
                  <p:pic>
                    <p:nvPicPr>
                      <p:cNvPr id="9" name="Object 8"/>
                      <p:cNvPicPr/>
                      <p:nvPr/>
                    </p:nvPicPr>
                    <p:blipFill>
                      <a:blip r:embed="rId6"/>
                      <a:stretch>
                        <a:fillRect/>
                      </a:stretch>
                    </p:blipFill>
                    <p:spPr>
                      <a:xfrm>
                        <a:off x="3540369" y="474785"/>
                        <a:ext cx="2227385" cy="527538"/>
                      </a:xfrm>
                      <a:prstGeom prst="rect">
                        <a:avLst/>
                      </a:prstGeom>
                      <a:ln w="38100">
                        <a:solidFill>
                          <a:srgbClr val="FF0000"/>
                        </a:solidFill>
                      </a:ln>
                    </p:spPr>
                  </p:pic>
                </p:oleObj>
              </mc:Fallback>
            </mc:AlternateContent>
          </a:graphicData>
        </a:graphic>
      </p:graphicFrame>
      <p:sp>
        <p:nvSpPr>
          <p:cNvPr id="6" name="Oval 5"/>
          <p:cNvSpPr/>
          <p:nvPr/>
        </p:nvSpPr>
        <p:spPr bwMode="auto">
          <a:xfrm>
            <a:off x="2157046" y="4513980"/>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1" name="Oval 10"/>
          <p:cNvSpPr/>
          <p:nvPr/>
        </p:nvSpPr>
        <p:spPr bwMode="auto">
          <a:xfrm>
            <a:off x="3212123" y="4443641"/>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2" name="Oval 11"/>
          <p:cNvSpPr/>
          <p:nvPr/>
        </p:nvSpPr>
        <p:spPr bwMode="auto">
          <a:xfrm>
            <a:off x="4295336" y="4091949"/>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3" name="Oval 12"/>
          <p:cNvSpPr/>
          <p:nvPr/>
        </p:nvSpPr>
        <p:spPr bwMode="auto">
          <a:xfrm>
            <a:off x="5350413" y="4739063"/>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4" name="Oval 13"/>
          <p:cNvSpPr/>
          <p:nvPr/>
        </p:nvSpPr>
        <p:spPr bwMode="auto">
          <a:xfrm>
            <a:off x="6447693" y="4823469"/>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graphicFrame>
        <p:nvGraphicFramePr>
          <p:cNvPr id="15" name="Object 14"/>
          <p:cNvGraphicFramePr>
            <a:graphicFrameLocks noChangeAspect="1"/>
          </p:cNvGraphicFramePr>
          <p:nvPr/>
        </p:nvGraphicFramePr>
        <p:xfrm>
          <a:off x="3581400" y="1576754"/>
          <a:ext cx="2145323" cy="445477"/>
        </p:xfrm>
        <a:graphic>
          <a:graphicData uri="http://schemas.openxmlformats.org/presentationml/2006/ole">
            <mc:AlternateContent xmlns:mc="http://schemas.openxmlformats.org/markup-compatibility/2006">
              <mc:Choice xmlns:v="urn:schemas-microsoft-com:vml" Requires="v">
                <p:oleObj spid="_x0000_s1052" name="Equation" r:id="rId7" imgW="2323800" imgH="482400" progId="Equation.DSMT4">
                  <p:embed/>
                </p:oleObj>
              </mc:Choice>
              <mc:Fallback>
                <p:oleObj name="Equation" r:id="rId7" imgW="2323800" imgH="482400" progId="Equation.DSMT4">
                  <p:embed/>
                  <p:pic>
                    <p:nvPicPr>
                      <p:cNvPr id="15" name="Object 14"/>
                      <p:cNvPicPr/>
                      <p:nvPr/>
                    </p:nvPicPr>
                    <p:blipFill>
                      <a:blip r:embed="rId8"/>
                      <a:stretch>
                        <a:fillRect/>
                      </a:stretch>
                    </p:blipFill>
                    <p:spPr>
                      <a:xfrm>
                        <a:off x="3581400" y="1576754"/>
                        <a:ext cx="2145323" cy="445477"/>
                      </a:xfrm>
                      <a:prstGeom prst="rect">
                        <a:avLst/>
                      </a:prstGeom>
                      <a:ln w="38100">
                        <a:solidFill>
                          <a:srgbClr val="FF0000"/>
                        </a:solidFill>
                      </a:ln>
                    </p:spPr>
                  </p:pic>
                </p:oleObj>
              </mc:Fallback>
            </mc:AlternateContent>
          </a:graphicData>
        </a:graphic>
      </p:graphicFrame>
      <p:sp>
        <p:nvSpPr>
          <p:cNvPr id="2" name="TextBox 1"/>
          <p:cNvSpPr txBox="1"/>
          <p:nvPr/>
        </p:nvSpPr>
        <p:spPr>
          <a:xfrm>
            <a:off x="4038600" y="1024108"/>
            <a:ext cx="1296958" cy="490134"/>
          </a:xfrm>
          <a:prstGeom prst="rect">
            <a:avLst/>
          </a:prstGeom>
          <a:noFill/>
        </p:spPr>
        <p:txBody>
          <a:bodyPr wrap="square" rtlCol="0">
            <a:noAutofit/>
          </a:bodyPr>
          <a:lstStyle/>
          <a:p>
            <a:pPr>
              <a:spcBef>
                <a:spcPts val="600"/>
              </a:spcBef>
            </a:pPr>
            <a:r>
              <a:rPr lang="en-US" sz="2585" dirty="0"/>
              <a:t>i.e.</a:t>
            </a:r>
          </a:p>
        </p:txBody>
      </p:sp>
      <p:sp>
        <p:nvSpPr>
          <p:cNvPr id="16" name="Oval 15"/>
          <p:cNvSpPr/>
          <p:nvPr/>
        </p:nvSpPr>
        <p:spPr bwMode="auto">
          <a:xfrm>
            <a:off x="2378766" y="2474164"/>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7" name="Oval 16"/>
          <p:cNvSpPr/>
          <p:nvPr/>
        </p:nvSpPr>
        <p:spPr bwMode="auto">
          <a:xfrm>
            <a:off x="3493477" y="2498519"/>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8" name="Oval 17"/>
          <p:cNvSpPr/>
          <p:nvPr/>
        </p:nvSpPr>
        <p:spPr bwMode="auto">
          <a:xfrm>
            <a:off x="4548554" y="2368657"/>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9" name="Oval 18"/>
          <p:cNvSpPr/>
          <p:nvPr/>
        </p:nvSpPr>
        <p:spPr bwMode="auto">
          <a:xfrm>
            <a:off x="5603631" y="2491765"/>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20" name="Oval 19"/>
          <p:cNvSpPr/>
          <p:nvPr/>
        </p:nvSpPr>
        <p:spPr bwMode="auto">
          <a:xfrm>
            <a:off x="6700911" y="2628909"/>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3" name="TextBox 2"/>
          <p:cNvSpPr txBox="1"/>
          <p:nvPr/>
        </p:nvSpPr>
        <p:spPr>
          <a:xfrm>
            <a:off x="2589781" y="3458903"/>
            <a:ext cx="692681" cy="348109"/>
          </a:xfrm>
          <a:prstGeom prst="rect">
            <a:avLst/>
          </a:prstGeom>
          <a:noFill/>
          <a:ln w="38100">
            <a:solidFill>
              <a:srgbClr val="FF0000"/>
            </a:solidFill>
          </a:ln>
        </p:spPr>
        <p:txBody>
          <a:bodyPr wrap="square" rtlCol="0">
            <a:noAutofit/>
          </a:bodyPr>
          <a:lstStyle/>
          <a:p>
            <a:pPr>
              <a:spcBef>
                <a:spcPts val="600"/>
              </a:spcBef>
            </a:pPr>
            <a:r>
              <a:rPr lang="en-US" sz="1662" dirty="0"/>
              <a:t>Etc.</a:t>
            </a:r>
          </a:p>
        </p:txBody>
      </p:sp>
      <p:sp>
        <p:nvSpPr>
          <p:cNvPr id="7" name="Rectangle 6">
            <a:extLst>
              <a:ext uri="{FF2B5EF4-FFF2-40B4-BE49-F238E27FC236}">
                <a16:creationId xmlns:a16="http://schemas.microsoft.com/office/drawing/2014/main" id="{83C259FC-97BC-4342-A253-446CDAD66039}"/>
              </a:ext>
            </a:extLst>
          </p:cNvPr>
          <p:cNvSpPr/>
          <p:nvPr/>
        </p:nvSpPr>
        <p:spPr>
          <a:xfrm>
            <a:off x="562708" y="5622896"/>
            <a:ext cx="8018585" cy="646331"/>
          </a:xfrm>
          <a:prstGeom prst="rect">
            <a:avLst/>
          </a:prstGeom>
        </p:spPr>
        <p:txBody>
          <a:bodyPr wrap="square">
            <a:noAutofit/>
          </a:bodyPr>
          <a:lstStyle/>
          <a:p>
            <a:pPr algn="ctr">
              <a:spcBef>
                <a:spcPts val="600"/>
              </a:spcBef>
            </a:pPr>
            <a:r>
              <a:rPr lang="en-US" dirty="0"/>
              <a:t>For quarterly sales data, this model says that sales in the current quarter are equal to the sales for this quarter last year plus a random-noise term.</a:t>
            </a:r>
          </a:p>
        </p:txBody>
      </p:sp>
    </p:spTree>
    <p:extLst>
      <p:ext uri="{BB962C8B-B14F-4D97-AF65-F5344CB8AC3E}">
        <p14:creationId xmlns:p14="http://schemas.microsoft.com/office/powerpoint/2010/main" val="2535668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1" presetClass="exit" presetSubtype="0" fill="hold" grpId="1" nodeType="clickEffect">
                                  <p:stCondLst>
                                    <p:cond delay="0"/>
                                  </p:stCondLst>
                                  <p:childTnLst>
                                    <p:set>
                                      <p:cBhvr>
                                        <p:cTn id="49" dur="1" fill="hold">
                                          <p:stCondLst>
                                            <p:cond delay="0"/>
                                          </p:stCondLst>
                                        </p:cTn>
                                        <p:tgtEl>
                                          <p:spTgt spid="6"/>
                                        </p:tgtEl>
                                        <p:attrNameLst>
                                          <p:attrName>style.visibility</p:attrName>
                                        </p:attrNameLst>
                                      </p:cBhvr>
                                      <p:to>
                                        <p:strVal val="hidden"/>
                                      </p:to>
                                    </p:set>
                                  </p:childTnLst>
                                </p:cTn>
                              </p:par>
                              <p:par>
                                <p:cTn id="50" presetID="1" presetClass="exit" presetSubtype="0" fill="hold" grpId="1" nodeType="withEffect">
                                  <p:stCondLst>
                                    <p:cond delay="0"/>
                                  </p:stCondLst>
                                  <p:childTnLst>
                                    <p:set>
                                      <p:cBhvr>
                                        <p:cTn id="51" dur="1" fill="hold">
                                          <p:stCondLst>
                                            <p:cond delay="0"/>
                                          </p:stCondLst>
                                        </p:cTn>
                                        <p:tgtEl>
                                          <p:spTgt spid="11"/>
                                        </p:tgtEl>
                                        <p:attrNameLst>
                                          <p:attrName>style.visibility</p:attrName>
                                        </p:attrNameLst>
                                      </p:cBhvr>
                                      <p:to>
                                        <p:strVal val="hidden"/>
                                      </p:to>
                                    </p:set>
                                  </p:childTnLst>
                                </p:cTn>
                              </p:par>
                              <p:par>
                                <p:cTn id="52" presetID="1" presetClass="exit" presetSubtype="0" fill="hold" grpId="1" nodeType="withEffect">
                                  <p:stCondLst>
                                    <p:cond delay="0"/>
                                  </p:stCondLst>
                                  <p:childTnLst>
                                    <p:set>
                                      <p:cBhvr>
                                        <p:cTn id="53" dur="1" fill="hold">
                                          <p:stCondLst>
                                            <p:cond delay="0"/>
                                          </p:stCondLst>
                                        </p:cTn>
                                        <p:tgtEl>
                                          <p:spTgt spid="12"/>
                                        </p:tgtEl>
                                        <p:attrNameLst>
                                          <p:attrName>style.visibility</p:attrName>
                                        </p:attrNameLst>
                                      </p:cBhvr>
                                      <p:to>
                                        <p:strVal val="hidden"/>
                                      </p:to>
                                    </p:set>
                                  </p:childTnLst>
                                </p:cTn>
                              </p:par>
                              <p:par>
                                <p:cTn id="54" presetID="1" presetClass="exit" presetSubtype="0" fill="hold" grpId="1" nodeType="withEffect">
                                  <p:stCondLst>
                                    <p:cond delay="0"/>
                                  </p:stCondLst>
                                  <p:childTnLst>
                                    <p:set>
                                      <p:cBhvr>
                                        <p:cTn id="55" dur="1" fill="hold">
                                          <p:stCondLst>
                                            <p:cond delay="0"/>
                                          </p:stCondLst>
                                        </p:cTn>
                                        <p:tgtEl>
                                          <p:spTgt spid="13"/>
                                        </p:tgtEl>
                                        <p:attrNameLst>
                                          <p:attrName>style.visibility</p:attrName>
                                        </p:attrNameLst>
                                      </p:cBhvr>
                                      <p:to>
                                        <p:strVal val="hidden"/>
                                      </p:to>
                                    </p:set>
                                  </p:childTnLst>
                                </p:cTn>
                              </p:par>
                              <p:par>
                                <p:cTn id="56" presetID="1" presetClass="exit" presetSubtype="0" fill="hold" grpId="1" nodeType="withEffect">
                                  <p:stCondLst>
                                    <p:cond delay="0"/>
                                  </p:stCondLst>
                                  <p:childTnLst>
                                    <p:set>
                                      <p:cBhvr>
                                        <p:cTn id="57" dur="1" fill="hold">
                                          <p:stCondLst>
                                            <p:cond delay="0"/>
                                          </p:stCondLst>
                                        </p:cTn>
                                        <p:tgtEl>
                                          <p:spTgt spid="14"/>
                                        </p:tgtEl>
                                        <p:attrNameLst>
                                          <p:attrName>style.visibility</p:attrName>
                                        </p:attrNameLst>
                                      </p:cBhvr>
                                      <p:to>
                                        <p:strVal val="hidden"/>
                                      </p:to>
                                    </p:se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fade">
                                      <p:cBhvr>
                                        <p:cTn id="62" dur="500"/>
                                        <p:tgtEl>
                                          <p:spTgt spid="16"/>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fade">
                                      <p:cBhvr>
                                        <p:cTn id="72" dur="500"/>
                                        <p:tgtEl>
                                          <p:spTgt spid="18"/>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0"/>
                                        </p:tgtEl>
                                        <p:attrNameLst>
                                          <p:attrName>style.visibility</p:attrName>
                                        </p:attrNameLst>
                                      </p:cBhvr>
                                      <p:to>
                                        <p:strVal val="visible"/>
                                      </p:to>
                                    </p:set>
                                    <p:animEffect transition="in" filter="fade">
                                      <p:cBhvr>
                                        <p:cTn id="82" dur="500"/>
                                        <p:tgtEl>
                                          <p:spTgt spid="20"/>
                                        </p:tgtEl>
                                      </p:cBhvr>
                                    </p:animEffect>
                                  </p:childTnLst>
                                </p:cTn>
                              </p:par>
                            </p:childTnLst>
                          </p:cTn>
                        </p:par>
                      </p:childTnLst>
                    </p:cTn>
                  </p:par>
                  <p:par>
                    <p:cTn id="83" fill="hold">
                      <p:stCondLst>
                        <p:cond delay="indefinite"/>
                      </p:stCondLst>
                      <p:childTnLst>
                        <p:par>
                          <p:cTn id="84" fill="hold">
                            <p:stCondLst>
                              <p:cond delay="0"/>
                            </p:stCondLst>
                            <p:childTnLst>
                              <p:par>
                                <p:cTn id="85" presetID="1" presetClass="exit" presetSubtype="0" fill="hold" grpId="1" nodeType="clickEffect">
                                  <p:stCondLst>
                                    <p:cond delay="0"/>
                                  </p:stCondLst>
                                  <p:childTnLst>
                                    <p:set>
                                      <p:cBhvr>
                                        <p:cTn id="86" dur="1" fill="hold">
                                          <p:stCondLst>
                                            <p:cond delay="0"/>
                                          </p:stCondLst>
                                        </p:cTn>
                                        <p:tgtEl>
                                          <p:spTgt spid="16"/>
                                        </p:tgtEl>
                                        <p:attrNameLst>
                                          <p:attrName>style.visibility</p:attrName>
                                        </p:attrNameLst>
                                      </p:cBhvr>
                                      <p:to>
                                        <p:strVal val="hidden"/>
                                      </p:to>
                                    </p:set>
                                  </p:childTnLst>
                                </p:cTn>
                              </p:par>
                              <p:par>
                                <p:cTn id="87" presetID="1" presetClass="exit" presetSubtype="0" fill="hold" grpId="1" nodeType="withEffect">
                                  <p:stCondLst>
                                    <p:cond delay="0"/>
                                  </p:stCondLst>
                                  <p:childTnLst>
                                    <p:set>
                                      <p:cBhvr>
                                        <p:cTn id="88" dur="1" fill="hold">
                                          <p:stCondLst>
                                            <p:cond delay="0"/>
                                          </p:stCondLst>
                                        </p:cTn>
                                        <p:tgtEl>
                                          <p:spTgt spid="17"/>
                                        </p:tgtEl>
                                        <p:attrNameLst>
                                          <p:attrName>style.visibility</p:attrName>
                                        </p:attrNameLst>
                                      </p:cBhvr>
                                      <p:to>
                                        <p:strVal val="hidden"/>
                                      </p:to>
                                    </p:set>
                                  </p:childTnLst>
                                </p:cTn>
                              </p:par>
                              <p:par>
                                <p:cTn id="89" presetID="1" presetClass="exit" presetSubtype="0" fill="hold" grpId="1" nodeType="with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xit" presetSubtype="0" fill="hold" grpId="1" nodeType="withEffect">
                                  <p:stCondLst>
                                    <p:cond delay="0"/>
                                  </p:stCondLst>
                                  <p:childTnLst>
                                    <p:set>
                                      <p:cBhvr>
                                        <p:cTn id="92" dur="1" fill="hold">
                                          <p:stCondLst>
                                            <p:cond delay="0"/>
                                          </p:stCondLst>
                                        </p:cTn>
                                        <p:tgtEl>
                                          <p:spTgt spid="19"/>
                                        </p:tgtEl>
                                        <p:attrNameLst>
                                          <p:attrName>style.visibility</p:attrName>
                                        </p:attrNameLst>
                                      </p:cBhvr>
                                      <p:to>
                                        <p:strVal val="hidden"/>
                                      </p:to>
                                    </p:set>
                                  </p:childTnLst>
                                </p:cTn>
                              </p:par>
                              <p:par>
                                <p:cTn id="93" presetID="1" presetClass="exit" presetSubtype="0" fill="hold" grpId="1" nodeType="withEffect">
                                  <p:stCondLst>
                                    <p:cond delay="0"/>
                                  </p:stCondLst>
                                  <p:childTnLst>
                                    <p:set>
                                      <p:cBhvr>
                                        <p:cTn id="94" dur="1" fill="hold">
                                          <p:stCondLst>
                                            <p:cond delay="0"/>
                                          </p:stCondLst>
                                        </p:cTn>
                                        <p:tgtEl>
                                          <p:spTgt spid="20"/>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3"/>
                                        </p:tgtEl>
                                        <p:attrNameLst>
                                          <p:attrName>style.visibility</p:attrName>
                                        </p:attrNameLst>
                                      </p:cBhvr>
                                      <p:to>
                                        <p:strVal val="visible"/>
                                      </p:to>
                                    </p:set>
                                    <p:animEffect transition="in" filter="fade">
                                      <p:cBhvr>
                                        <p:cTn id="9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11" grpId="0" animBg="1"/>
      <p:bldP spid="11" grpId="1" animBg="1"/>
      <p:bldP spid="12" grpId="0" animBg="1"/>
      <p:bldP spid="12" grpId="1" animBg="1"/>
      <p:bldP spid="13" grpId="0" animBg="1"/>
      <p:bldP spid="13" grpId="1" animBg="1"/>
      <p:bldP spid="14" grpId="0" animBg="1"/>
      <p:bldP spid="14" grpId="1" animBg="1"/>
      <p:bldP spid="2" grpId="0"/>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3"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B0023-1503-2649-A1B0-FC3B6E022049}"/>
              </a:ext>
            </a:extLst>
          </p:cNvPr>
          <p:cNvSpPr>
            <a:spLocks noGrp="1"/>
          </p:cNvSpPr>
          <p:nvPr>
            <p:ph type="title"/>
          </p:nvPr>
        </p:nvSpPr>
        <p:spPr>
          <a:xfrm>
            <a:off x="628650" y="201353"/>
            <a:ext cx="7886700" cy="662781"/>
          </a:xfrm>
        </p:spPr>
        <p:txBody>
          <a:bodyPr>
            <a:normAutofit fontScale="90000"/>
          </a:bodyPr>
          <a:lstStyle/>
          <a:p>
            <a:r>
              <a:rPr lang="en-US" dirty="0"/>
              <a:t>R Code for Question 2 (To verify)</a:t>
            </a:r>
          </a:p>
        </p:txBody>
      </p:sp>
      <p:sp>
        <p:nvSpPr>
          <p:cNvPr id="4" name="Rectangle 3">
            <a:extLst>
              <a:ext uri="{FF2B5EF4-FFF2-40B4-BE49-F238E27FC236}">
                <a16:creationId xmlns:a16="http://schemas.microsoft.com/office/drawing/2014/main" id="{85C5CFD2-F2AC-ED42-BC6E-B91AE208A8B0}"/>
              </a:ext>
            </a:extLst>
          </p:cNvPr>
          <p:cNvSpPr/>
          <p:nvPr/>
        </p:nvSpPr>
        <p:spPr>
          <a:xfrm>
            <a:off x="628650" y="1027907"/>
            <a:ext cx="8515350" cy="5909310"/>
          </a:xfrm>
          <a:prstGeom prst="rect">
            <a:avLst/>
          </a:prstGeom>
        </p:spPr>
        <p:txBody>
          <a:bodyPr wrap="square">
            <a:spAutoFit/>
          </a:bodyPr>
          <a:lstStyle/>
          <a:p>
            <a:r>
              <a:rPr lang="en-US" sz="1400" dirty="0"/>
              <a:t>#(1-.9B)(1-.8B)</a:t>
            </a:r>
            <a:r>
              <a:rPr lang="en-US" sz="1400" dirty="0" err="1"/>
              <a:t>Xt</a:t>
            </a:r>
            <a:r>
              <a:rPr lang="en-US" sz="1400" dirty="0"/>
              <a:t> = at</a:t>
            </a:r>
          </a:p>
          <a:p>
            <a:r>
              <a:rPr lang="en-US" sz="1400" dirty="0"/>
              <a:t>#(1-1.7B+.72B^2)</a:t>
            </a:r>
            <a:r>
              <a:rPr lang="en-US" sz="1400" dirty="0" err="1"/>
              <a:t>Xt</a:t>
            </a:r>
            <a:r>
              <a:rPr lang="en-US" sz="1400" dirty="0"/>
              <a:t> = at</a:t>
            </a:r>
          </a:p>
          <a:p>
            <a:r>
              <a:rPr lang="en-US" sz="1400" dirty="0"/>
              <a:t>#Phi_1 = 1.7  Phi_2 = -.72</a:t>
            </a:r>
          </a:p>
          <a:p>
            <a:endParaRPr lang="en-US" sz="1400" dirty="0"/>
          </a:p>
          <a:p>
            <a:r>
              <a:rPr lang="en-US" sz="1400" dirty="0"/>
              <a:t>s = c(5,8,9,8,7,6,4,3)</a:t>
            </a:r>
          </a:p>
          <a:p>
            <a:endParaRPr lang="en-US" sz="1400" dirty="0"/>
          </a:p>
          <a:p>
            <a:r>
              <a:rPr lang="en-US" sz="1400" dirty="0"/>
              <a:t>#double check psi weights</a:t>
            </a:r>
          </a:p>
          <a:p>
            <a:r>
              <a:rPr lang="en-US" sz="1400" dirty="0" err="1"/>
              <a:t>psi.weights.wge</a:t>
            </a:r>
            <a:r>
              <a:rPr lang="en-US" sz="1400" dirty="0"/>
              <a:t>(phi = c(1.7, -.72), lag = 5)</a:t>
            </a:r>
          </a:p>
          <a:p>
            <a:endParaRPr lang="en-US" sz="1400" dirty="0"/>
          </a:p>
          <a:p>
            <a:r>
              <a:rPr lang="en-US" sz="1400" dirty="0"/>
              <a:t>#AR(2)</a:t>
            </a:r>
          </a:p>
          <a:p>
            <a:endParaRPr lang="en-US" sz="1400" dirty="0"/>
          </a:p>
          <a:p>
            <a:r>
              <a:rPr lang="en-US" sz="1400" dirty="0"/>
              <a:t>fit = </a:t>
            </a:r>
            <a:r>
              <a:rPr lang="en-US" sz="1400" dirty="0" err="1"/>
              <a:t>fore.arma.wge</a:t>
            </a:r>
            <a:r>
              <a:rPr lang="en-US" sz="1400" dirty="0"/>
              <a:t>(</a:t>
            </a:r>
            <a:r>
              <a:rPr lang="en-US" sz="1400" dirty="0" err="1"/>
              <a:t>s,phi</a:t>
            </a:r>
            <a:r>
              <a:rPr lang="en-US" sz="1400" dirty="0"/>
              <a:t> = c(1.7, -.72), </a:t>
            </a:r>
            <a:r>
              <a:rPr lang="en-US" sz="1400" dirty="0" err="1"/>
              <a:t>n.ahead</a:t>
            </a:r>
            <a:r>
              <a:rPr lang="en-US" sz="1400" dirty="0"/>
              <a:t> = 3)</a:t>
            </a:r>
          </a:p>
          <a:p>
            <a:endParaRPr lang="en-US" sz="1400" dirty="0"/>
          </a:p>
          <a:p>
            <a:r>
              <a:rPr lang="en-US" sz="1400" dirty="0"/>
              <a:t>#forecasts for l = 1,2 and 3</a:t>
            </a:r>
          </a:p>
          <a:p>
            <a:r>
              <a:rPr lang="en-US" sz="1400" dirty="0" err="1"/>
              <a:t>fit$f</a:t>
            </a:r>
            <a:endParaRPr lang="en-US" sz="1400" dirty="0"/>
          </a:p>
          <a:p>
            <a:endParaRPr lang="en-US" sz="1400" dirty="0"/>
          </a:p>
          <a:p>
            <a:r>
              <a:rPr lang="en-US" sz="1400" dirty="0"/>
              <a:t>#Conf limits for l = 3</a:t>
            </a:r>
          </a:p>
          <a:p>
            <a:r>
              <a:rPr lang="en-US" sz="1400" dirty="0"/>
              <a:t># </a:t>
            </a:r>
            <a:r>
              <a:rPr lang="en-US" sz="1400" dirty="0" err="1"/>
              <a:t>ll</a:t>
            </a:r>
            <a:r>
              <a:rPr lang="en-US" sz="1400" dirty="0"/>
              <a:t>:   1.75415 - 1.96*sqrt(</a:t>
            </a:r>
            <a:r>
              <a:rPr lang="en-US" sz="1400" dirty="0" err="1"/>
              <a:t>fit$wnv</a:t>
            </a:r>
            <a:r>
              <a:rPr lang="en-US" sz="1400" dirty="0"/>
              <a:t>)*sqrt(1+1.7^2+ 2.17^2)</a:t>
            </a:r>
          </a:p>
          <a:p>
            <a:r>
              <a:rPr lang="en-US" sz="1400" dirty="0"/>
              <a:t># ul:   1.75415 + 1.96*sqrt(</a:t>
            </a:r>
            <a:r>
              <a:rPr lang="en-US" sz="1400" dirty="0" err="1"/>
              <a:t>fit$wnv</a:t>
            </a:r>
            <a:r>
              <a:rPr lang="en-US" sz="1400" dirty="0"/>
              <a:t>)*sqrt(1+1.7^2+ 2.17^2)</a:t>
            </a:r>
          </a:p>
          <a:p>
            <a:r>
              <a:rPr lang="en-US" sz="1400" dirty="0" err="1"/>
              <a:t>fit$ll</a:t>
            </a:r>
            <a:r>
              <a:rPr lang="en-US" sz="1400" dirty="0"/>
              <a:t>[3]</a:t>
            </a:r>
          </a:p>
          <a:p>
            <a:r>
              <a:rPr lang="en-US" sz="1400" dirty="0" err="1"/>
              <a:t>fit$ul</a:t>
            </a:r>
            <a:r>
              <a:rPr lang="en-US" sz="1400" dirty="0"/>
              <a:t>[3]</a:t>
            </a:r>
          </a:p>
          <a:p>
            <a:endParaRPr lang="en-US" sz="1400" dirty="0"/>
          </a:p>
          <a:p>
            <a:r>
              <a:rPr lang="en-US" sz="1400" dirty="0"/>
              <a:t>#</a:t>
            </a:r>
            <a:r>
              <a:rPr lang="en-US" sz="1400" dirty="0" err="1"/>
              <a:t>sigma_at_hat</a:t>
            </a:r>
            <a:endParaRPr lang="en-US" sz="1400" dirty="0"/>
          </a:p>
          <a:p>
            <a:r>
              <a:rPr lang="en-US" sz="1400" dirty="0"/>
              <a:t>sqrt(</a:t>
            </a:r>
            <a:r>
              <a:rPr lang="en-US" sz="1400" dirty="0" err="1"/>
              <a:t>fit$wnv</a:t>
            </a:r>
            <a:r>
              <a:rPr lang="en-US" sz="1400" dirty="0"/>
              <a:t>)</a:t>
            </a:r>
          </a:p>
          <a:p>
            <a:endParaRPr lang="en-US" sz="1400" dirty="0"/>
          </a:p>
          <a:p>
            <a:r>
              <a:rPr lang="en-US" sz="1400" dirty="0"/>
              <a:t>#Calc </a:t>
            </a:r>
            <a:r>
              <a:rPr lang="en-US" sz="1400" dirty="0" err="1"/>
              <a:t>sigma_at_hat</a:t>
            </a:r>
            <a:endParaRPr lang="en-US" sz="1400" dirty="0"/>
          </a:p>
          <a:p>
            <a:r>
              <a:rPr lang="en-US" sz="1400" dirty="0" err="1"/>
              <a:t>wnv</a:t>
            </a:r>
            <a:r>
              <a:rPr lang="en-US" sz="1400" dirty="0"/>
              <a:t> = 1/(8-2) * sum(</a:t>
            </a:r>
            <a:r>
              <a:rPr lang="en-US" sz="1400" dirty="0" err="1"/>
              <a:t>fit$resid</a:t>
            </a:r>
            <a:r>
              <a:rPr lang="en-US" sz="1400"/>
              <a:t>[3:8]^2)</a:t>
            </a:r>
            <a:endParaRPr lang="en-US" sz="1400" dirty="0"/>
          </a:p>
        </p:txBody>
      </p:sp>
    </p:spTree>
    <p:extLst>
      <p:ext uri="{BB962C8B-B14F-4D97-AF65-F5344CB8AC3E}">
        <p14:creationId xmlns:p14="http://schemas.microsoft.com/office/powerpoint/2010/main" val="31962556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4 </a:t>
            </a:r>
          </a:p>
        </p:txBody>
      </p:sp>
    </p:spTree>
    <p:extLst>
      <p:ext uri="{BB962C8B-B14F-4D97-AF65-F5344CB8AC3E}">
        <p14:creationId xmlns:p14="http://schemas.microsoft.com/office/powerpoint/2010/main" val="39436274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5</a:t>
            </a:r>
          </a:p>
        </p:txBody>
      </p:sp>
    </p:spTree>
    <p:extLst>
      <p:ext uri="{BB962C8B-B14F-4D97-AF65-F5344CB8AC3E}">
        <p14:creationId xmlns:p14="http://schemas.microsoft.com/office/powerpoint/2010/main" val="33101940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AAEB4-5518-8048-AE96-4F7DBA411993}"/>
              </a:ext>
            </a:extLst>
          </p:cNvPr>
          <p:cNvSpPr>
            <a:spLocks noGrp="1"/>
          </p:cNvSpPr>
          <p:nvPr>
            <p:ph type="title"/>
          </p:nvPr>
        </p:nvSpPr>
        <p:spPr/>
        <p:txBody>
          <a:bodyPr/>
          <a:lstStyle/>
          <a:p>
            <a:r>
              <a:rPr lang="en-US" dirty="0"/>
              <a:t>Amtrak Ridership Data (monthly)</a:t>
            </a:r>
          </a:p>
        </p:txBody>
      </p:sp>
      <p:pic>
        <p:nvPicPr>
          <p:cNvPr id="4" name="Picture 3">
            <a:extLst>
              <a:ext uri="{FF2B5EF4-FFF2-40B4-BE49-F238E27FC236}">
                <a16:creationId xmlns:a16="http://schemas.microsoft.com/office/drawing/2014/main" id="{A1039657-9D82-CF43-AD3E-B60C1051B45A}"/>
              </a:ext>
            </a:extLst>
          </p:cNvPr>
          <p:cNvPicPr>
            <a:picLocks noChangeAspect="1"/>
          </p:cNvPicPr>
          <p:nvPr/>
        </p:nvPicPr>
        <p:blipFill>
          <a:blip r:embed="rId2"/>
          <a:stretch>
            <a:fillRect/>
          </a:stretch>
        </p:blipFill>
        <p:spPr>
          <a:xfrm>
            <a:off x="1719260" y="1519242"/>
            <a:ext cx="5277731" cy="3981446"/>
          </a:xfrm>
          <a:prstGeom prst="rect">
            <a:avLst/>
          </a:prstGeom>
        </p:spPr>
      </p:pic>
      <p:sp>
        <p:nvSpPr>
          <p:cNvPr id="5" name="Rectangle 4">
            <a:extLst>
              <a:ext uri="{FF2B5EF4-FFF2-40B4-BE49-F238E27FC236}">
                <a16:creationId xmlns:a16="http://schemas.microsoft.com/office/drawing/2014/main" id="{392DD10E-A313-5047-B18C-58FF5EA76C99}"/>
              </a:ext>
            </a:extLst>
          </p:cNvPr>
          <p:cNvSpPr/>
          <p:nvPr/>
        </p:nvSpPr>
        <p:spPr>
          <a:xfrm>
            <a:off x="2079866" y="5610033"/>
            <a:ext cx="5661486" cy="646331"/>
          </a:xfrm>
          <a:prstGeom prst="rect">
            <a:avLst/>
          </a:prstGeom>
        </p:spPr>
        <p:txBody>
          <a:bodyPr wrap="none">
            <a:spAutoFit/>
          </a:bodyPr>
          <a:lstStyle/>
          <a:p>
            <a:r>
              <a:rPr lang="en-US" dirty="0" err="1"/>
              <a:t>amtrak$Ridership</a:t>
            </a:r>
            <a:r>
              <a:rPr lang="en-US" dirty="0"/>
              <a:t> #assuming the data has been imported</a:t>
            </a:r>
          </a:p>
          <a:p>
            <a:r>
              <a:rPr lang="en-US" dirty="0" err="1"/>
              <a:t>plotts.sample.wge</a:t>
            </a:r>
            <a:r>
              <a:rPr lang="en-US" dirty="0"/>
              <a:t>(</a:t>
            </a:r>
            <a:r>
              <a:rPr lang="en-US" dirty="0" err="1"/>
              <a:t>amtrak$Ridership</a:t>
            </a:r>
            <a:r>
              <a:rPr lang="en-US" dirty="0"/>
              <a:t>)</a:t>
            </a:r>
          </a:p>
        </p:txBody>
      </p:sp>
    </p:spTree>
    <p:extLst>
      <p:ext uri="{BB962C8B-B14F-4D97-AF65-F5344CB8AC3E}">
        <p14:creationId xmlns:p14="http://schemas.microsoft.com/office/powerpoint/2010/main" val="28571167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FFBE7-FCAA-F847-A0FF-07D8D98C7018}"/>
              </a:ext>
            </a:extLst>
          </p:cNvPr>
          <p:cNvSpPr>
            <a:spLocks noGrp="1"/>
          </p:cNvSpPr>
          <p:nvPr>
            <p:ph type="title"/>
          </p:nvPr>
        </p:nvSpPr>
        <p:spPr/>
        <p:txBody>
          <a:bodyPr/>
          <a:lstStyle/>
          <a:p>
            <a:r>
              <a:rPr lang="en-US" dirty="0"/>
              <a:t>Taking out (1-B</a:t>
            </a:r>
            <a:r>
              <a:rPr lang="en-US" baseline="30000" dirty="0"/>
              <a:t>12</a:t>
            </a:r>
            <a:r>
              <a:rPr lang="en-US" dirty="0"/>
              <a:t>)</a:t>
            </a:r>
          </a:p>
        </p:txBody>
      </p:sp>
      <p:sp>
        <p:nvSpPr>
          <p:cNvPr id="5" name="Rectangle 4">
            <a:extLst>
              <a:ext uri="{FF2B5EF4-FFF2-40B4-BE49-F238E27FC236}">
                <a16:creationId xmlns:a16="http://schemas.microsoft.com/office/drawing/2014/main" id="{85210998-6937-2E4D-B518-9A2BC37EEE8A}"/>
              </a:ext>
            </a:extLst>
          </p:cNvPr>
          <p:cNvSpPr/>
          <p:nvPr/>
        </p:nvSpPr>
        <p:spPr>
          <a:xfrm>
            <a:off x="1623136" y="6014264"/>
            <a:ext cx="6229350" cy="369332"/>
          </a:xfrm>
          <a:prstGeom prst="rect">
            <a:avLst/>
          </a:prstGeom>
        </p:spPr>
        <p:txBody>
          <a:bodyPr wrap="square">
            <a:spAutoFit/>
          </a:bodyPr>
          <a:lstStyle/>
          <a:p>
            <a:r>
              <a:rPr lang="en-US" dirty="0"/>
              <a:t>aR_12 = </a:t>
            </a:r>
            <a:r>
              <a:rPr lang="en-US" dirty="0" err="1"/>
              <a:t>artrans.wge</a:t>
            </a:r>
            <a:r>
              <a:rPr lang="en-US" dirty="0"/>
              <a:t>(</a:t>
            </a:r>
            <a:r>
              <a:rPr lang="en-US" dirty="0" err="1"/>
              <a:t>amtrak$Ridership,phi.tr</a:t>
            </a:r>
            <a:r>
              <a:rPr lang="en-US" dirty="0"/>
              <a:t> = c(rep(0,11),1))</a:t>
            </a:r>
          </a:p>
        </p:txBody>
      </p:sp>
      <p:pic>
        <p:nvPicPr>
          <p:cNvPr id="3" name="Picture 2">
            <a:extLst>
              <a:ext uri="{FF2B5EF4-FFF2-40B4-BE49-F238E27FC236}">
                <a16:creationId xmlns:a16="http://schemas.microsoft.com/office/drawing/2014/main" id="{23ECA941-2F41-644E-9B8D-C134006C166F}"/>
              </a:ext>
            </a:extLst>
          </p:cNvPr>
          <p:cNvPicPr>
            <a:picLocks noChangeAspect="1"/>
          </p:cNvPicPr>
          <p:nvPr/>
        </p:nvPicPr>
        <p:blipFill>
          <a:blip r:embed="rId2"/>
          <a:stretch>
            <a:fillRect/>
          </a:stretch>
        </p:blipFill>
        <p:spPr>
          <a:xfrm>
            <a:off x="1623136" y="1399309"/>
            <a:ext cx="5897728" cy="4464829"/>
          </a:xfrm>
          <a:prstGeom prst="rect">
            <a:avLst/>
          </a:prstGeom>
        </p:spPr>
      </p:pic>
    </p:spTree>
    <p:extLst>
      <p:ext uri="{BB962C8B-B14F-4D97-AF65-F5344CB8AC3E}">
        <p14:creationId xmlns:p14="http://schemas.microsoft.com/office/powerpoint/2010/main" val="28673216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FFBE7-FCAA-F847-A0FF-07D8D98C7018}"/>
              </a:ext>
            </a:extLst>
          </p:cNvPr>
          <p:cNvSpPr>
            <a:spLocks noGrp="1"/>
          </p:cNvSpPr>
          <p:nvPr>
            <p:ph type="title"/>
          </p:nvPr>
        </p:nvSpPr>
        <p:spPr/>
        <p:txBody>
          <a:bodyPr/>
          <a:lstStyle/>
          <a:p>
            <a:r>
              <a:rPr lang="en-US" dirty="0"/>
              <a:t>Structure of stationary series after taking out (1-B</a:t>
            </a:r>
            <a:r>
              <a:rPr lang="en-US" baseline="30000" dirty="0"/>
              <a:t>12</a:t>
            </a:r>
            <a:r>
              <a:rPr lang="en-US" dirty="0"/>
              <a:t>)</a:t>
            </a:r>
          </a:p>
        </p:txBody>
      </p:sp>
      <p:sp>
        <p:nvSpPr>
          <p:cNvPr id="5" name="Rectangle 4">
            <a:extLst>
              <a:ext uri="{FF2B5EF4-FFF2-40B4-BE49-F238E27FC236}">
                <a16:creationId xmlns:a16="http://schemas.microsoft.com/office/drawing/2014/main" id="{85210998-6937-2E4D-B518-9A2BC37EEE8A}"/>
              </a:ext>
            </a:extLst>
          </p:cNvPr>
          <p:cNvSpPr/>
          <p:nvPr/>
        </p:nvSpPr>
        <p:spPr>
          <a:xfrm>
            <a:off x="283615" y="6055208"/>
            <a:ext cx="6229350" cy="369332"/>
          </a:xfrm>
          <a:prstGeom prst="rect">
            <a:avLst/>
          </a:prstGeom>
        </p:spPr>
        <p:txBody>
          <a:bodyPr wrap="square">
            <a:spAutoFit/>
          </a:bodyPr>
          <a:lstStyle/>
          <a:p>
            <a:r>
              <a:rPr lang="en-US" dirty="0"/>
              <a:t>aR_12 = </a:t>
            </a:r>
            <a:r>
              <a:rPr lang="en-US" dirty="0" err="1"/>
              <a:t>artrans.wge</a:t>
            </a:r>
            <a:r>
              <a:rPr lang="en-US" dirty="0"/>
              <a:t>(</a:t>
            </a:r>
            <a:r>
              <a:rPr lang="en-US" dirty="0" err="1"/>
              <a:t>amtrak$Ridership,phi.tr</a:t>
            </a:r>
            <a:r>
              <a:rPr lang="en-US" dirty="0"/>
              <a:t> = c(rep(0,11),1))</a:t>
            </a:r>
          </a:p>
        </p:txBody>
      </p:sp>
      <p:pic>
        <p:nvPicPr>
          <p:cNvPr id="3" name="Picture 2">
            <a:extLst>
              <a:ext uri="{FF2B5EF4-FFF2-40B4-BE49-F238E27FC236}">
                <a16:creationId xmlns:a16="http://schemas.microsoft.com/office/drawing/2014/main" id="{23ECA941-2F41-644E-9B8D-C134006C166F}"/>
              </a:ext>
            </a:extLst>
          </p:cNvPr>
          <p:cNvPicPr>
            <a:picLocks noChangeAspect="1"/>
          </p:cNvPicPr>
          <p:nvPr/>
        </p:nvPicPr>
        <p:blipFill>
          <a:blip r:embed="rId2"/>
          <a:stretch>
            <a:fillRect/>
          </a:stretch>
        </p:blipFill>
        <p:spPr>
          <a:xfrm>
            <a:off x="628650" y="2060953"/>
            <a:ext cx="4930041" cy="3732249"/>
          </a:xfrm>
          <a:prstGeom prst="rect">
            <a:avLst/>
          </a:prstGeom>
        </p:spPr>
      </p:pic>
      <p:pic>
        <p:nvPicPr>
          <p:cNvPr id="4" name="Picture 3">
            <a:extLst>
              <a:ext uri="{FF2B5EF4-FFF2-40B4-BE49-F238E27FC236}">
                <a16:creationId xmlns:a16="http://schemas.microsoft.com/office/drawing/2014/main" id="{52A5C2FC-A71E-B945-A258-631167E13F8D}"/>
              </a:ext>
            </a:extLst>
          </p:cNvPr>
          <p:cNvPicPr>
            <a:picLocks noChangeAspect="1"/>
          </p:cNvPicPr>
          <p:nvPr/>
        </p:nvPicPr>
        <p:blipFill>
          <a:blip r:embed="rId3"/>
          <a:stretch>
            <a:fillRect/>
          </a:stretch>
        </p:blipFill>
        <p:spPr>
          <a:xfrm>
            <a:off x="6107545" y="3029803"/>
            <a:ext cx="2701119" cy="1705970"/>
          </a:xfrm>
          <a:prstGeom prst="rect">
            <a:avLst/>
          </a:prstGeom>
        </p:spPr>
      </p:pic>
      <p:sp>
        <p:nvSpPr>
          <p:cNvPr id="6" name="Rectangle 5">
            <a:extLst>
              <a:ext uri="{FF2B5EF4-FFF2-40B4-BE49-F238E27FC236}">
                <a16:creationId xmlns:a16="http://schemas.microsoft.com/office/drawing/2014/main" id="{095258AA-68B1-7C47-852F-0FB4120EEFAA}"/>
              </a:ext>
            </a:extLst>
          </p:cNvPr>
          <p:cNvSpPr/>
          <p:nvPr/>
        </p:nvSpPr>
        <p:spPr>
          <a:xfrm>
            <a:off x="6343666" y="2640792"/>
            <a:ext cx="1724703" cy="369332"/>
          </a:xfrm>
          <a:prstGeom prst="rect">
            <a:avLst/>
          </a:prstGeom>
        </p:spPr>
        <p:txBody>
          <a:bodyPr wrap="none">
            <a:spAutoFit/>
          </a:bodyPr>
          <a:lstStyle/>
          <a:p>
            <a:r>
              <a:rPr lang="en-US" dirty="0"/>
              <a:t>aic5.wge(aR_12)</a:t>
            </a:r>
          </a:p>
        </p:txBody>
      </p:sp>
    </p:spTree>
    <p:extLst>
      <p:ext uri="{BB962C8B-B14F-4D97-AF65-F5344CB8AC3E}">
        <p14:creationId xmlns:p14="http://schemas.microsoft.com/office/powerpoint/2010/main" val="36914820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FFBE7-FCAA-F847-A0FF-07D8D98C7018}"/>
              </a:ext>
            </a:extLst>
          </p:cNvPr>
          <p:cNvSpPr>
            <a:spLocks noGrp="1"/>
          </p:cNvSpPr>
          <p:nvPr>
            <p:ph type="title"/>
          </p:nvPr>
        </p:nvSpPr>
        <p:spPr/>
        <p:txBody>
          <a:bodyPr/>
          <a:lstStyle/>
          <a:p>
            <a:r>
              <a:rPr lang="en-US" dirty="0"/>
              <a:t>Next step:</a:t>
            </a:r>
          </a:p>
        </p:txBody>
      </p:sp>
      <p:pic>
        <p:nvPicPr>
          <p:cNvPr id="4" name="Picture 3">
            <a:extLst>
              <a:ext uri="{FF2B5EF4-FFF2-40B4-BE49-F238E27FC236}">
                <a16:creationId xmlns:a16="http://schemas.microsoft.com/office/drawing/2014/main" id="{52A5C2FC-A71E-B945-A258-631167E13F8D}"/>
              </a:ext>
            </a:extLst>
          </p:cNvPr>
          <p:cNvPicPr>
            <a:picLocks noChangeAspect="1"/>
          </p:cNvPicPr>
          <p:nvPr/>
        </p:nvPicPr>
        <p:blipFill>
          <a:blip r:embed="rId2"/>
          <a:stretch>
            <a:fillRect/>
          </a:stretch>
        </p:blipFill>
        <p:spPr>
          <a:xfrm>
            <a:off x="3562633" y="1815152"/>
            <a:ext cx="2701119" cy="1705970"/>
          </a:xfrm>
          <a:prstGeom prst="rect">
            <a:avLst/>
          </a:prstGeom>
        </p:spPr>
      </p:pic>
      <p:sp>
        <p:nvSpPr>
          <p:cNvPr id="6" name="Rectangle 5">
            <a:extLst>
              <a:ext uri="{FF2B5EF4-FFF2-40B4-BE49-F238E27FC236}">
                <a16:creationId xmlns:a16="http://schemas.microsoft.com/office/drawing/2014/main" id="{095258AA-68B1-7C47-852F-0FB4120EEFAA}"/>
              </a:ext>
            </a:extLst>
          </p:cNvPr>
          <p:cNvSpPr/>
          <p:nvPr/>
        </p:nvSpPr>
        <p:spPr>
          <a:xfrm>
            <a:off x="3928012" y="1445820"/>
            <a:ext cx="1724703" cy="369332"/>
          </a:xfrm>
          <a:prstGeom prst="rect">
            <a:avLst/>
          </a:prstGeom>
        </p:spPr>
        <p:txBody>
          <a:bodyPr wrap="none">
            <a:spAutoFit/>
          </a:bodyPr>
          <a:lstStyle/>
          <a:p>
            <a:r>
              <a:rPr lang="en-US" dirty="0"/>
              <a:t>aic5.wge(aR_12)</a:t>
            </a:r>
          </a:p>
        </p:txBody>
      </p:sp>
      <p:sp>
        <p:nvSpPr>
          <p:cNvPr id="7" name="TextBox 6">
            <a:extLst>
              <a:ext uri="{FF2B5EF4-FFF2-40B4-BE49-F238E27FC236}">
                <a16:creationId xmlns:a16="http://schemas.microsoft.com/office/drawing/2014/main" id="{B62148EC-F67B-3F43-BE99-EFF1D860D40B}"/>
              </a:ext>
            </a:extLst>
          </p:cNvPr>
          <p:cNvSpPr txBox="1"/>
          <p:nvPr/>
        </p:nvSpPr>
        <p:spPr>
          <a:xfrm>
            <a:off x="409433" y="3794078"/>
            <a:ext cx="8243248" cy="2862322"/>
          </a:xfrm>
          <a:prstGeom prst="rect">
            <a:avLst/>
          </a:prstGeom>
          <a:noFill/>
        </p:spPr>
        <p:txBody>
          <a:bodyPr wrap="square" rtlCol="0">
            <a:spAutoFit/>
          </a:bodyPr>
          <a:lstStyle/>
          <a:p>
            <a:r>
              <a:rPr lang="en-US" dirty="0"/>
              <a:t>The next step would be to estimate the two phi’s and the two thetas.  We will do this in Unit 9 so for now I we will provide them:  </a:t>
            </a:r>
          </a:p>
          <a:p>
            <a:endParaRPr lang="en-US" dirty="0"/>
          </a:p>
          <a:p>
            <a:r>
              <a:rPr lang="en-US" dirty="0"/>
              <a:t>#Phis</a:t>
            </a:r>
          </a:p>
          <a:p>
            <a:r>
              <a:rPr lang="en-US" dirty="0"/>
              <a:t>c(-0.02709541,  0.74213105)</a:t>
            </a:r>
          </a:p>
          <a:p>
            <a:endParaRPr lang="en-US" dirty="0"/>
          </a:p>
          <a:p>
            <a:r>
              <a:rPr lang="en-US" dirty="0"/>
              <a:t>#Thetas</a:t>
            </a:r>
          </a:p>
          <a:p>
            <a:r>
              <a:rPr lang="en-US" dirty="0"/>
              <a:t>c(-0.5844596,  0.3836931)</a:t>
            </a:r>
          </a:p>
          <a:p>
            <a:endParaRPr lang="en-US" dirty="0"/>
          </a:p>
          <a:p>
            <a:endParaRPr lang="en-US" dirty="0"/>
          </a:p>
        </p:txBody>
      </p:sp>
    </p:spTree>
    <p:extLst>
      <p:ext uri="{BB962C8B-B14F-4D97-AF65-F5344CB8AC3E}">
        <p14:creationId xmlns:p14="http://schemas.microsoft.com/office/powerpoint/2010/main" val="14242493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FFBE7-FCAA-F847-A0FF-07D8D98C7018}"/>
              </a:ext>
            </a:extLst>
          </p:cNvPr>
          <p:cNvSpPr>
            <a:spLocks noGrp="1"/>
          </p:cNvSpPr>
          <p:nvPr>
            <p:ph type="title"/>
          </p:nvPr>
        </p:nvSpPr>
        <p:spPr/>
        <p:txBody>
          <a:bodyPr/>
          <a:lstStyle/>
          <a:p>
            <a:r>
              <a:rPr lang="en-US" dirty="0"/>
              <a:t>Forecasts</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62148EC-F67B-3F43-BE99-EFF1D860D40B}"/>
                  </a:ext>
                </a:extLst>
              </p:cNvPr>
              <p:cNvSpPr txBox="1"/>
              <p:nvPr/>
            </p:nvSpPr>
            <p:spPr>
              <a:xfrm>
                <a:off x="450376" y="1213017"/>
                <a:ext cx="8243248" cy="3416320"/>
              </a:xfrm>
              <a:prstGeom prst="rect">
                <a:avLst/>
              </a:prstGeom>
              <a:noFill/>
            </p:spPr>
            <p:txBody>
              <a:bodyPr wrap="square" rtlCol="0">
                <a:spAutoFit/>
              </a:bodyPr>
              <a:lstStyle/>
              <a:p>
                <a:endParaRPr lang="en-US" dirty="0"/>
              </a:p>
              <a:p>
                <a:r>
                  <a:rPr lang="en-US" dirty="0"/>
                  <a:t>#Phis</a:t>
                </a:r>
              </a:p>
              <a:p>
                <a:r>
                  <a:rPr lang="en-US" dirty="0"/>
                  <a:t>c(-0.02709541,  0.74213105)</a:t>
                </a:r>
              </a:p>
              <a:p>
                <a:endParaRPr lang="en-US" dirty="0"/>
              </a:p>
              <a:p>
                <a:r>
                  <a:rPr lang="en-US" dirty="0"/>
                  <a:t>#Thetas</a:t>
                </a:r>
              </a:p>
              <a:p>
                <a:r>
                  <a:rPr lang="en-US" dirty="0"/>
                  <a:t>c(-0.5844596,  0.3836931)</a:t>
                </a:r>
              </a:p>
              <a:p>
                <a:endParaRPr lang="en-US" dirty="0"/>
              </a:p>
              <a:p>
                <a:r>
                  <a:rPr lang="en-US" dirty="0"/>
                  <a:t>Assuming we have the phis and the thetas we now have our estimated model:</a:t>
                </a:r>
              </a:p>
              <a:p>
                <a:r>
                  <a:rPr lang="en-US" dirty="0"/>
                  <a:t>(Don’t forget the (1-B^12) from the differencing we did in the beginning!</a:t>
                </a:r>
              </a:p>
              <a:p>
                <a:endParaRPr lang="en-US" dirty="0"/>
              </a:p>
              <a:p>
                <a:pPr algn="ct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1 − .0271</m:t>
                        </m:r>
                        <m:r>
                          <a:rPr lang="en-US" i="1">
                            <a:latin typeface="Cambria Math" panose="02040503050406030204" pitchFamily="18" charset="0"/>
                          </a:rPr>
                          <m:t>𝐵</m:t>
                        </m:r>
                        <m:r>
                          <a:rPr lang="en-US" i="1">
                            <a:latin typeface="Cambria Math" panose="02040503050406030204" pitchFamily="18" charset="0"/>
                          </a:rPr>
                          <m:t> −.74213</m:t>
                        </m:r>
                        <m:sSup>
                          <m:sSupPr>
                            <m:ctrlPr>
                              <a:rPr lang="en-US" i="1">
                                <a:latin typeface="Cambria Math" panose="02040503050406030204" pitchFamily="18" charset="0"/>
                              </a:rPr>
                            </m:ctrlPr>
                          </m:sSupPr>
                          <m:e>
                            <m:r>
                              <a:rPr lang="en-US" i="1">
                                <a:latin typeface="Cambria Math" panose="02040503050406030204" pitchFamily="18" charset="0"/>
                              </a:rPr>
                              <m:t>𝐵</m:t>
                            </m:r>
                          </m:e>
                          <m:sup>
                            <m:r>
                              <a:rPr lang="en-US" i="1">
                                <a:latin typeface="Cambria Math" panose="02040503050406030204" pitchFamily="18" charset="0"/>
                              </a:rPr>
                              <m:t>2</m:t>
                            </m:r>
                          </m:sup>
                        </m:sSup>
                      </m:e>
                    </m:d>
                    <m:sSub>
                      <m:sSubPr>
                        <m:ctrlPr>
                          <a:rPr lang="en-US" i="1" smtClean="0">
                            <a:latin typeface="Cambria Math" panose="02040503050406030204" pitchFamily="18" charset="0"/>
                          </a:rPr>
                        </m:ctrlPr>
                      </m:sSubPr>
                      <m:e>
                        <m:r>
                          <a:rPr lang="en-US" b="0" i="1" smtClean="0">
                            <a:latin typeface="Cambria Math" panose="02040503050406030204" pitchFamily="18" charset="0"/>
                          </a:rPr>
                          <m:t>(1−</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𝐵</m:t>
                            </m:r>
                          </m:e>
                          <m:sup>
                            <m:r>
                              <a:rPr lang="en-US" b="0" i="1" smtClean="0">
                                <a:latin typeface="Cambria Math" panose="02040503050406030204" pitchFamily="18" charset="0"/>
                              </a:rPr>
                              <m:t>12</m:t>
                            </m:r>
                          </m:sup>
                        </m:sSup>
                        <m:r>
                          <a:rPr lang="en-US" b="0" i="1" smtClean="0">
                            <a:latin typeface="Cambria Math" panose="02040503050406030204" pitchFamily="18" charset="0"/>
                          </a:rPr>
                          <m:t>)</m:t>
                        </m:r>
                        <m:r>
                          <a:rPr lang="en-US" b="0" i="1" smtClean="0">
                            <a:latin typeface="Cambria Math" panose="02040503050406030204" pitchFamily="18" charset="0"/>
                          </a:rPr>
                          <m:t>𝑋</m:t>
                        </m:r>
                      </m:e>
                      <m:sub>
                        <m:r>
                          <a:rPr lang="en-US" b="0" i="1" smtClean="0">
                            <a:latin typeface="Cambria Math" panose="02040503050406030204" pitchFamily="18" charset="0"/>
                          </a:rPr>
                          <m:t>𝑡</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(1+.5845</m:t>
                        </m:r>
                        <m:r>
                          <a:rPr lang="en-US" b="0" i="1" smtClean="0">
                            <a:latin typeface="Cambria Math" panose="02040503050406030204" pitchFamily="18" charset="0"/>
                          </a:rPr>
                          <m:t>𝐵</m:t>
                        </m:r>
                        <m:r>
                          <a:rPr lang="en-US" b="0" i="1" smtClean="0">
                            <a:latin typeface="Cambria Math" panose="02040503050406030204" pitchFamily="18" charset="0"/>
                          </a:rPr>
                          <m:t> −.3837</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𝐵</m:t>
                            </m:r>
                          </m:e>
                          <m:sup>
                            <m:r>
                              <a:rPr lang="en-US" b="0" i="1" smtClean="0">
                                <a:latin typeface="Cambria Math" panose="02040503050406030204" pitchFamily="18" charset="0"/>
                              </a:rPr>
                              <m:t>2</m:t>
                            </m:r>
                          </m:sup>
                        </m:sSup>
                        <m:r>
                          <a:rPr lang="en-US" b="0" i="1" smtClean="0">
                            <a:latin typeface="Cambria Math" panose="02040503050406030204" pitchFamily="18" charset="0"/>
                          </a:rPr>
                          <m:t>)</m:t>
                        </m:r>
                        <m:r>
                          <a:rPr lang="en-US" b="0" i="1" smtClean="0">
                            <a:latin typeface="Cambria Math" panose="02040503050406030204" pitchFamily="18" charset="0"/>
                          </a:rPr>
                          <m:t>𝑎</m:t>
                        </m:r>
                      </m:e>
                      <m:sub>
                        <m:r>
                          <a:rPr lang="en-US" b="0" i="1" smtClean="0">
                            <a:latin typeface="Cambria Math" panose="02040503050406030204" pitchFamily="18" charset="0"/>
                          </a:rPr>
                          <m:t>𝑡</m:t>
                        </m:r>
                      </m:sub>
                    </m:sSub>
                  </m:oMath>
                </a14:m>
                <a:r>
                  <a:rPr lang="en-US" dirty="0"/>
                  <a:t> </a:t>
                </a:r>
              </a:p>
              <a:p>
                <a:endParaRPr lang="en-US" dirty="0"/>
              </a:p>
            </p:txBody>
          </p:sp>
        </mc:Choice>
        <mc:Fallback xmlns="">
          <p:sp>
            <p:nvSpPr>
              <p:cNvPr id="7" name="TextBox 6">
                <a:extLst>
                  <a:ext uri="{FF2B5EF4-FFF2-40B4-BE49-F238E27FC236}">
                    <a16:creationId xmlns:a16="http://schemas.microsoft.com/office/drawing/2014/main" id="{B62148EC-F67B-3F43-BE99-EFF1D860D40B}"/>
                  </a:ext>
                </a:extLst>
              </p:cNvPr>
              <p:cNvSpPr txBox="1">
                <a:spLocks noRot="1" noChangeAspect="1" noMove="1" noResize="1" noEditPoints="1" noAdjustHandles="1" noChangeArrowheads="1" noChangeShapeType="1" noTextEdit="1"/>
              </p:cNvSpPr>
              <p:nvPr/>
            </p:nvSpPr>
            <p:spPr>
              <a:xfrm>
                <a:off x="450376" y="1213017"/>
                <a:ext cx="8243248" cy="3416320"/>
              </a:xfrm>
              <a:prstGeom prst="rect">
                <a:avLst/>
              </a:prstGeom>
              <a:blipFill>
                <a:blip r:embed="rId2"/>
                <a:stretch>
                  <a:fillRect l="-461"/>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F7787A1F-827C-954A-9798-7D1E3924CC82}"/>
              </a:ext>
            </a:extLst>
          </p:cNvPr>
          <p:cNvSpPr/>
          <p:nvPr/>
        </p:nvSpPr>
        <p:spPr>
          <a:xfrm>
            <a:off x="233464" y="4367727"/>
            <a:ext cx="9299643" cy="261610"/>
          </a:xfrm>
          <a:prstGeom prst="rect">
            <a:avLst/>
          </a:prstGeom>
        </p:spPr>
        <p:txBody>
          <a:bodyPr wrap="square">
            <a:spAutoFit/>
          </a:bodyPr>
          <a:lstStyle/>
          <a:p>
            <a:r>
              <a:rPr lang="en-US" sz="1100" dirty="0"/>
              <a:t>model2 = </a:t>
            </a:r>
            <a:r>
              <a:rPr lang="en-US" sz="1100" dirty="0" err="1"/>
              <a:t>fore.aruma.wge</a:t>
            </a:r>
            <a:r>
              <a:rPr lang="en-US" sz="1100" dirty="0"/>
              <a:t>(</a:t>
            </a:r>
            <a:r>
              <a:rPr lang="en-US" sz="1100" dirty="0" err="1"/>
              <a:t>amtrak$Ridership,phi</a:t>
            </a:r>
            <a:r>
              <a:rPr lang="en-US" sz="1100" dirty="0"/>
              <a:t> = c(-0.02709541,  0.74213105), theta = c(-0.5844596,  0.3836931), </a:t>
            </a:r>
            <a:r>
              <a:rPr lang="en-US" sz="1100" dirty="0" err="1"/>
              <a:t>n.ahead</a:t>
            </a:r>
            <a:r>
              <a:rPr lang="en-US" sz="1100" dirty="0"/>
              <a:t> = 12,s = 12, </a:t>
            </a:r>
            <a:r>
              <a:rPr lang="en-US" sz="1100" dirty="0" err="1"/>
              <a:t>lastn</a:t>
            </a:r>
            <a:r>
              <a:rPr lang="en-US" sz="1100" dirty="0"/>
              <a:t> = TRUE)</a:t>
            </a:r>
          </a:p>
        </p:txBody>
      </p:sp>
      <p:pic>
        <p:nvPicPr>
          <p:cNvPr id="6" name="Picture 5">
            <a:extLst>
              <a:ext uri="{FF2B5EF4-FFF2-40B4-BE49-F238E27FC236}">
                <a16:creationId xmlns:a16="http://schemas.microsoft.com/office/drawing/2014/main" id="{FD690430-78BD-F343-AFE2-472B5A3C3F49}"/>
              </a:ext>
            </a:extLst>
          </p:cNvPr>
          <p:cNvPicPr>
            <a:picLocks noChangeAspect="1"/>
          </p:cNvPicPr>
          <p:nvPr/>
        </p:nvPicPr>
        <p:blipFill>
          <a:blip r:embed="rId3"/>
          <a:stretch>
            <a:fillRect/>
          </a:stretch>
        </p:blipFill>
        <p:spPr>
          <a:xfrm>
            <a:off x="1416726" y="4817611"/>
            <a:ext cx="3392251" cy="2040389"/>
          </a:xfrm>
          <a:prstGeom prst="rect">
            <a:avLst/>
          </a:prstGeom>
        </p:spPr>
      </p:pic>
      <p:pic>
        <p:nvPicPr>
          <p:cNvPr id="8" name="Picture 7">
            <a:extLst>
              <a:ext uri="{FF2B5EF4-FFF2-40B4-BE49-F238E27FC236}">
                <a16:creationId xmlns:a16="http://schemas.microsoft.com/office/drawing/2014/main" id="{C7878E8B-43B7-A84D-AECA-BD2AF8A9BFBC}"/>
              </a:ext>
            </a:extLst>
          </p:cNvPr>
          <p:cNvPicPr>
            <a:picLocks noChangeAspect="1"/>
          </p:cNvPicPr>
          <p:nvPr/>
        </p:nvPicPr>
        <p:blipFill>
          <a:blip r:embed="rId4"/>
          <a:stretch>
            <a:fillRect/>
          </a:stretch>
        </p:blipFill>
        <p:spPr>
          <a:xfrm>
            <a:off x="4883285" y="5477228"/>
            <a:ext cx="3992875" cy="556464"/>
          </a:xfrm>
          <a:prstGeom prst="rect">
            <a:avLst/>
          </a:prstGeom>
        </p:spPr>
      </p:pic>
    </p:spTree>
    <p:extLst>
      <p:ext uri="{BB962C8B-B14F-4D97-AF65-F5344CB8AC3E}">
        <p14:creationId xmlns:p14="http://schemas.microsoft.com/office/powerpoint/2010/main" val="10305267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839DD-E963-144A-97DE-2EFF75317FE9}"/>
              </a:ext>
            </a:extLst>
          </p:cNvPr>
          <p:cNvSpPr>
            <a:spLocks noGrp="1"/>
          </p:cNvSpPr>
          <p:nvPr>
            <p:ph type="title"/>
          </p:nvPr>
        </p:nvSpPr>
        <p:spPr>
          <a:xfrm>
            <a:off x="388707" y="287302"/>
            <a:ext cx="8366581" cy="1325563"/>
          </a:xfrm>
        </p:spPr>
        <p:txBody>
          <a:bodyPr/>
          <a:lstStyle/>
          <a:p>
            <a:r>
              <a:rPr lang="en-US" dirty="0"/>
              <a:t>Amtrak: For Live Session Question 3</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44AD41AF-53E2-EE4D-9454-EC7B6C9493E6}"/>
                  </a:ext>
                </a:extLst>
              </p:cNvPr>
              <p:cNvSpPr txBox="1"/>
              <p:nvPr/>
            </p:nvSpPr>
            <p:spPr>
              <a:xfrm>
                <a:off x="163528" y="1359134"/>
                <a:ext cx="8980472" cy="837152"/>
              </a:xfrm>
              <a:prstGeom prst="rect">
                <a:avLst/>
              </a:prstGeom>
              <a:noFill/>
            </p:spPr>
            <p:txBody>
              <a:bodyPr wrap="none" lIns="0" tIns="0" rIns="0" bIns="0" rtlCol="0">
                <a:spAutoFit/>
              </a:bodyPr>
              <a:lstStyle/>
              <a:p>
                <a:r>
                  <a:rPr lang="en-US" b="0" i="1" dirty="0">
                    <a:latin typeface="Cambria Math" panose="02040503050406030204" pitchFamily="18" charset="0"/>
                  </a:rPr>
                  <a:t>MODEL 1:</a:t>
                </a: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(1</m:t>
                      </m:r>
                      <m:r>
                        <m:rPr>
                          <m:nor/>
                        </m:rPr>
                        <a:rPr lang="en-US" b="0" i="0" smtClean="0">
                          <a:latin typeface="Cambria Math" panose="02040503050406030204" pitchFamily="18" charset="0"/>
                        </a:rPr>
                        <m:t>− </m:t>
                      </m:r>
                      <m:r>
                        <m:rPr>
                          <m:nor/>
                        </m:rPr>
                        <a:rPr lang="en-US" dirty="0" smtClean="0"/>
                        <m:t>0.5511</m:t>
                      </m:r>
                      <m:r>
                        <a:rPr lang="en-US" i="1">
                          <a:latin typeface="Cambria Math" panose="02040503050406030204" pitchFamily="18" charset="0"/>
                        </a:rPr>
                        <m:t>𝐵</m:t>
                      </m:r>
                      <m:r>
                        <m:rPr>
                          <m:nor/>
                        </m:rPr>
                        <a:rPr lang="en-US" b="0" i="0" dirty="0" smtClean="0"/>
                        <m:t>−</m:t>
                      </m:r>
                      <m:r>
                        <m:rPr>
                          <m:nor/>
                        </m:rPr>
                        <a:rPr lang="en-US" dirty="0"/>
                        <m:t> 0.1680</m:t>
                      </m:r>
                      <m:sSup>
                        <m:sSupPr>
                          <m:ctrlPr>
                            <a:rPr lang="en-US" i="1" dirty="0" smtClean="0">
                              <a:latin typeface="Cambria Math" panose="02040503050406030204" pitchFamily="18" charset="0"/>
                            </a:rPr>
                          </m:ctrlPr>
                        </m:sSupPr>
                        <m:e>
                          <m:r>
                            <a:rPr lang="en-US" i="1">
                              <a:latin typeface="Cambria Math" panose="02040503050406030204" pitchFamily="18" charset="0"/>
                            </a:rPr>
                            <m:t>𝐵</m:t>
                          </m:r>
                        </m:e>
                        <m:sup>
                          <m:r>
                            <a:rPr lang="en-US" b="0" i="1" dirty="0" smtClean="0">
                              <a:latin typeface="Cambria Math" panose="02040503050406030204" pitchFamily="18" charset="0"/>
                            </a:rPr>
                            <m:t>2</m:t>
                          </m:r>
                        </m:sup>
                      </m:sSup>
                      <m:r>
                        <m:rPr>
                          <m:nor/>
                        </m:rPr>
                        <a:rPr lang="en-US" b="0" i="0" dirty="0" smtClean="0"/>
                        <m:t>+</m:t>
                      </m:r>
                      <m:r>
                        <m:rPr>
                          <m:nor/>
                        </m:rPr>
                        <a:rPr lang="en-US" dirty="0"/>
                        <m:t>0.0145</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3</m:t>
                          </m:r>
                        </m:sup>
                      </m:sSup>
                      <m:r>
                        <m:rPr>
                          <m:nor/>
                        </m:rPr>
                        <a:rPr lang="en-US" b="0" i="0" dirty="0" smtClean="0"/>
                        <m:t>− </m:t>
                      </m:r>
                      <m:r>
                        <m:rPr>
                          <m:nor/>
                        </m:rPr>
                        <a:rPr lang="en-US" dirty="0"/>
                        <m:t>0.0651</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4</m:t>
                          </m:r>
                        </m:sup>
                      </m:sSup>
                      <m:r>
                        <m:rPr>
                          <m:nor/>
                        </m:rPr>
                        <a:rPr lang="en-US" b="0" i="0" dirty="0" smtClean="0"/>
                        <m:t>− </m:t>
                      </m:r>
                      <m:r>
                        <m:rPr>
                          <m:nor/>
                        </m:rPr>
                        <a:rPr lang="en-US" dirty="0"/>
                        <m:t>0.1388</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5</m:t>
                          </m:r>
                        </m:sup>
                      </m:sSup>
                      <m:r>
                        <m:rPr>
                          <m:nor/>
                        </m:rPr>
                        <a:rPr lang="en-US" b="0" i="0" dirty="0" smtClean="0"/>
                        <m:t>+ </m:t>
                      </m:r>
                      <m:r>
                        <m:rPr>
                          <m:nor/>
                        </m:rPr>
                        <a:rPr lang="en-US" dirty="0"/>
                        <m:t>0.2966</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6</m:t>
                          </m:r>
                        </m:sup>
                      </m:sSup>
                      <m:r>
                        <m:rPr>
                          <m:nor/>
                        </m:rPr>
                        <a:rPr lang="en-US" b="0" i="0" dirty="0" smtClean="0"/>
                        <m:t>− </m:t>
                      </m:r>
                      <m:r>
                        <m:rPr>
                          <m:nor/>
                        </m:rPr>
                        <a:rPr lang="en-US" dirty="0"/>
                        <m:t>0.1539</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7</m:t>
                          </m:r>
                        </m:sup>
                      </m:sSup>
                      <m:r>
                        <m:rPr>
                          <m:nor/>
                        </m:rPr>
                        <a:rPr lang="en-US" b="0" i="0" dirty="0" smtClean="0"/>
                        <m:t>− </m:t>
                      </m:r>
                      <m:r>
                        <m:rPr>
                          <m:nor/>
                        </m:rPr>
                        <a:rPr lang="en-US" dirty="0"/>
                        <m:t>0.1270</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8</m:t>
                          </m:r>
                        </m:sup>
                      </m:sSup>
                    </m:oMath>
                  </m:oMathPara>
                </a14:m>
                <a:endParaRPr lang="en-US" dirty="0"/>
              </a:p>
              <a:p>
                <a:pPr/>
                <a14:m>
                  <m:oMathPara xmlns:m="http://schemas.openxmlformats.org/officeDocument/2006/math">
                    <m:oMathParaPr>
                      <m:jc m:val="centerGroup"/>
                    </m:oMathParaPr>
                    <m:oMath xmlns:m="http://schemas.openxmlformats.org/officeDocument/2006/math">
                      <m:r>
                        <m:rPr>
                          <m:nor/>
                        </m:rPr>
                        <a:rPr lang="en-US" b="0" i="0" dirty="0" smtClean="0"/>
                        <m:t>+</m:t>
                      </m:r>
                      <m:r>
                        <m:rPr>
                          <m:nor/>
                        </m:rPr>
                        <a:rPr lang="en-US" dirty="0"/>
                        <m:t>0.1815</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9</m:t>
                          </m:r>
                        </m:sup>
                      </m:sSup>
                      <m:r>
                        <m:rPr>
                          <m:nor/>
                        </m:rPr>
                        <a:rPr lang="en-US" b="0" i="0" dirty="0" smtClean="0"/>
                        <m:t>− </m:t>
                      </m:r>
                      <m:r>
                        <m:rPr>
                          <m:nor/>
                        </m:rPr>
                        <a:rPr lang="en-US" dirty="0"/>
                        <m:t>0.0364</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10</m:t>
                          </m:r>
                        </m:sup>
                      </m:sSup>
                      <m:r>
                        <m:rPr>
                          <m:nor/>
                        </m:rPr>
                        <a:rPr lang="en-US" b="0" i="0" dirty="0" smtClean="0"/>
                        <m:t>− </m:t>
                      </m:r>
                      <m:r>
                        <m:rPr>
                          <m:nor/>
                        </m:rPr>
                        <a:rPr lang="en-US" dirty="0"/>
                        <m:t>0.1456</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11</m:t>
                          </m:r>
                        </m:sup>
                      </m:sSup>
                      <m:r>
                        <m:rPr>
                          <m:nor/>
                        </m:rPr>
                        <a:rPr lang="en-US" b="0" i="0" dirty="0" smtClean="0"/>
                        <m:t>− </m:t>
                      </m:r>
                      <m:r>
                        <m:rPr>
                          <m:nor/>
                        </m:rPr>
                        <a:rPr lang="en-US" dirty="0"/>
                        <m:t>0.6287</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12</m:t>
                          </m:r>
                        </m:sup>
                      </m:sSup>
                      <m:r>
                        <m:rPr>
                          <m:nor/>
                        </m:rPr>
                        <a:rPr lang="en-US" b="0" i="0" dirty="0" smtClean="0"/>
                        <m:t>+ </m:t>
                      </m:r>
                      <m:r>
                        <m:rPr>
                          <m:nor/>
                        </m:rPr>
                        <a:rPr lang="en-US" dirty="0"/>
                        <m:t>0.3832</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13</m:t>
                          </m:r>
                        </m:sup>
                      </m:sSup>
                      <m:r>
                        <m:rPr>
                          <m:nor/>
                        </m:rPr>
                        <a:rPr lang="en-US" b="0" i="0" dirty="0" smtClean="0"/>
                        <m:t>+ </m:t>
                      </m:r>
                      <m:r>
                        <m:rPr>
                          <m:nor/>
                        </m:rPr>
                        <a:rPr lang="en-US" dirty="0"/>
                        <m:t>0.0199</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14</m:t>
                          </m:r>
                        </m:sup>
                      </m:sSup>
                      <m:r>
                        <m:rPr>
                          <m:nor/>
                        </m:rPr>
                        <a:rPr lang="en-US" b="0" i="0" dirty="0" smtClean="0"/>
                        <m:t>+ </m:t>
                      </m:r>
                      <m:r>
                        <m:rPr>
                          <m:nor/>
                        </m:rPr>
                        <a:rPr lang="en-US" dirty="0"/>
                        <m:t>0.1679</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15</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𝑡</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𝑎</m:t>
                          </m:r>
                        </m:e>
                        <m:sub>
                          <m:r>
                            <a:rPr lang="en-US" i="1">
                              <a:latin typeface="Cambria Math" panose="02040503050406030204" pitchFamily="18" charset="0"/>
                            </a:rPr>
                            <m:t>𝑡</m:t>
                          </m:r>
                        </m:sub>
                      </m:sSub>
                    </m:oMath>
                  </m:oMathPara>
                </a14:m>
                <a:endParaRPr lang="en-US" dirty="0"/>
              </a:p>
            </p:txBody>
          </p:sp>
        </mc:Choice>
        <mc:Fallback xmlns="">
          <p:sp>
            <p:nvSpPr>
              <p:cNvPr id="11" name="TextBox 10">
                <a:extLst>
                  <a:ext uri="{FF2B5EF4-FFF2-40B4-BE49-F238E27FC236}">
                    <a16:creationId xmlns:a16="http://schemas.microsoft.com/office/drawing/2014/main" id="{44AD41AF-53E2-EE4D-9454-EC7B6C9493E6}"/>
                  </a:ext>
                </a:extLst>
              </p:cNvPr>
              <p:cNvSpPr txBox="1">
                <a:spLocks noRot="1" noChangeAspect="1" noMove="1" noResize="1" noEditPoints="1" noAdjustHandles="1" noChangeArrowheads="1" noChangeShapeType="1" noTextEdit="1"/>
              </p:cNvSpPr>
              <p:nvPr/>
            </p:nvSpPr>
            <p:spPr>
              <a:xfrm>
                <a:off x="163528" y="1359134"/>
                <a:ext cx="8980472" cy="837152"/>
              </a:xfrm>
              <a:prstGeom prst="rect">
                <a:avLst/>
              </a:prstGeom>
              <a:blipFill>
                <a:blip r:embed="rId2"/>
                <a:stretch>
                  <a:fillRect l="-1554" t="-7463" b="-1194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8432F075-F19B-1640-BC99-47FB4FC0702D}"/>
                  </a:ext>
                </a:extLst>
              </p:cNvPr>
              <p:cNvSpPr txBox="1"/>
              <p:nvPr/>
            </p:nvSpPr>
            <p:spPr>
              <a:xfrm>
                <a:off x="148769" y="3479188"/>
                <a:ext cx="6581353" cy="553998"/>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𝑀𝑂𝐷𝐸𝐿</m:t>
                      </m:r>
                      <m:r>
                        <a:rPr lang="en-US" b="0" i="1" smtClean="0">
                          <a:latin typeface="Cambria Math" panose="02040503050406030204" pitchFamily="18" charset="0"/>
                        </a:rPr>
                        <m:t> 2: </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(1</m:t>
                      </m:r>
                      <m:r>
                        <m:rPr>
                          <m:nor/>
                        </m:rPr>
                        <a:rPr lang="en-US" b="0" i="0" smtClean="0">
                          <a:latin typeface="Cambria Math" panose="02040503050406030204" pitchFamily="18" charset="0"/>
                        </a:rPr>
                        <m:t>+ </m:t>
                      </m:r>
                      <m:r>
                        <m:rPr>
                          <m:nor/>
                        </m:rPr>
                        <a:rPr lang="en-US" dirty="0"/>
                        <m:t>0.027</m:t>
                      </m:r>
                      <m:r>
                        <a:rPr lang="en-US" b="0" i="1" dirty="0" smtClean="0">
                          <a:latin typeface="Cambria Math" panose="02040503050406030204" pitchFamily="18" charset="0"/>
                        </a:rPr>
                        <m:t>1</m:t>
                      </m:r>
                      <m:r>
                        <a:rPr lang="en-US" i="1">
                          <a:latin typeface="Cambria Math" panose="02040503050406030204" pitchFamily="18" charset="0"/>
                        </a:rPr>
                        <m:t>𝐵</m:t>
                      </m:r>
                      <m:r>
                        <m:rPr>
                          <m:nor/>
                        </m:rPr>
                        <a:rPr lang="en-US" b="0" i="0" dirty="0" smtClean="0"/>
                        <m:t>−</m:t>
                      </m:r>
                      <m:r>
                        <m:rPr>
                          <m:nor/>
                        </m:rPr>
                        <a:rPr lang="en-US" dirty="0"/>
                        <m:t>0.7421</m:t>
                      </m:r>
                      <m:sSup>
                        <m:sSupPr>
                          <m:ctrlPr>
                            <a:rPr lang="en-US" i="1" dirty="0" smtClean="0">
                              <a:latin typeface="Cambria Math" panose="02040503050406030204" pitchFamily="18" charset="0"/>
                            </a:rPr>
                          </m:ctrlPr>
                        </m:sSupPr>
                        <m:e>
                          <m:r>
                            <a:rPr lang="en-US" i="1">
                              <a:latin typeface="Cambria Math" panose="02040503050406030204" pitchFamily="18" charset="0"/>
                            </a:rPr>
                            <m:t>𝐵</m:t>
                          </m:r>
                        </m:e>
                        <m:sup>
                          <m:r>
                            <a:rPr lang="en-US" b="0" i="1" dirty="0" smtClean="0">
                              <a:latin typeface="Cambria Math" panose="02040503050406030204" pitchFamily="18" charset="0"/>
                            </a:rPr>
                            <m:t>2</m:t>
                          </m:r>
                        </m:sup>
                      </m:sSup>
                      <m:r>
                        <a:rPr lang="en-US" b="0" i="1" dirty="0" smtClean="0">
                          <a:latin typeface="Cambria Math" panose="02040503050406030204" pitchFamily="18" charset="0"/>
                        </a:rPr>
                        <m:t>)(1−</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m:t>
                          </m:r>
                          <m:r>
                            <a:rPr lang="en-US" i="1" dirty="0">
                              <a:latin typeface="Cambria Math" panose="02040503050406030204" pitchFamily="18" charset="0"/>
                            </a:rPr>
                            <m:t>2</m:t>
                          </m:r>
                        </m:sup>
                      </m:sSup>
                      <m:r>
                        <a:rPr lang="en-US" b="0" i="1" dirty="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𝑡</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(1</m:t>
                          </m:r>
                          <m:r>
                            <m:rPr>
                              <m:nor/>
                            </m:rPr>
                            <a:rPr lang="en-US">
                              <a:latin typeface="Cambria Math" panose="02040503050406030204" pitchFamily="18" charset="0"/>
                            </a:rPr>
                            <m:t>+ </m:t>
                          </m:r>
                          <m:r>
                            <m:rPr>
                              <m:nor/>
                            </m:rPr>
                            <a:rPr lang="en-US" dirty="0"/>
                            <m:t>0</m:t>
                          </m:r>
                          <m:r>
                            <a:rPr lang="en-US" b="0" i="1" dirty="0" smtClean="0">
                              <a:latin typeface="Cambria Math" panose="02040503050406030204" pitchFamily="18" charset="0"/>
                            </a:rPr>
                            <m:t>.5845</m:t>
                          </m:r>
                          <m:r>
                            <a:rPr lang="en-US" i="1">
                              <a:latin typeface="Cambria Math" panose="02040503050406030204" pitchFamily="18" charset="0"/>
                            </a:rPr>
                            <m:t>𝐵</m:t>
                          </m:r>
                          <m:r>
                            <m:rPr>
                              <m:nor/>
                            </m:rPr>
                            <a:rPr lang="en-US" dirty="0"/>
                            <m:t>− </m:t>
                          </m:r>
                          <m:r>
                            <a:rPr lang="en-US" b="0" i="1" dirty="0" smtClean="0">
                              <a:latin typeface="Cambria Math" panose="02040503050406030204" pitchFamily="18" charset="0"/>
                            </a:rPr>
                            <m:t>0.3837</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i="1" dirty="0">
                                  <a:latin typeface="Cambria Math" panose="02040503050406030204" pitchFamily="18" charset="0"/>
                                </a:rPr>
                                <m:t>2</m:t>
                              </m:r>
                            </m:sup>
                          </m:sSup>
                          <m:r>
                            <a:rPr lang="en-US" i="1" dirty="0">
                              <a:latin typeface="Cambria Math" panose="02040503050406030204" pitchFamily="18" charset="0"/>
                            </a:rPr>
                            <m:t>)</m:t>
                          </m:r>
                          <m:r>
                            <a:rPr lang="en-US" b="0" i="1" smtClean="0">
                              <a:latin typeface="Cambria Math" panose="02040503050406030204" pitchFamily="18" charset="0"/>
                            </a:rPr>
                            <m:t>𝑎</m:t>
                          </m:r>
                        </m:e>
                        <m:sub>
                          <m:r>
                            <a:rPr lang="en-US" i="1">
                              <a:latin typeface="Cambria Math" panose="02040503050406030204" pitchFamily="18" charset="0"/>
                            </a:rPr>
                            <m:t>𝑡</m:t>
                          </m:r>
                        </m:sub>
                      </m:sSub>
                    </m:oMath>
                  </m:oMathPara>
                </a14:m>
                <a:endParaRPr lang="en-US" dirty="0"/>
              </a:p>
            </p:txBody>
          </p:sp>
        </mc:Choice>
        <mc:Fallback xmlns="">
          <p:sp>
            <p:nvSpPr>
              <p:cNvPr id="12" name="TextBox 11">
                <a:extLst>
                  <a:ext uri="{FF2B5EF4-FFF2-40B4-BE49-F238E27FC236}">
                    <a16:creationId xmlns:a16="http://schemas.microsoft.com/office/drawing/2014/main" id="{8432F075-F19B-1640-BC99-47FB4FC0702D}"/>
                  </a:ext>
                </a:extLst>
              </p:cNvPr>
              <p:cNvSpPr txBox="1">
                <a:spLocks noRot="1" noChangeAspect="1" noMove="1" noResize="1" noEditPoints="1" noAdjustHandles="1" noChangeArrowheads="1" noChangeShapeType="1" noTextEdit="1"/>
              </p:cNvSpPr>
              <p:nvPr/>
            </p:nvSpPr>
            <p:spPr>
              <a:xfrm>
                <a:off x="148769" y="3479188"/>
                <a:ext cx="6581353" cy="553998"/>
              </a:xfrm>
              <a:prstGeom prst="rect">
                <a:avLst/>
              </a:prstGeom>
              <a:blipFill>
                <a:blip r:embed="rId3"/>
                <a:stretch>
                  <a:fillRect l="-1351" t="-2222" b="-1777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D1276C2E-11EF-7A41-A2D0-4C70A0F9139E}"/>
                  </a:ext>
                </a:extLst>
              </p:cNvPr>
              <p:cNvSpPr txBox="1"/>
              <p:nvPr/>
            </p:nvSpPr>
            <p:spPr>
              <a:xfrm>
                <a:off x="148769" y="5316089"/>
                <a:ext cx="5313634" cy="553998"/>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𝑀𝑂𝐷𝐸𝐿</m:t>
                      </m:r>
                      <m:r>
                        <a:rPr lang="en-US" b="0" i="1" smtClean="0">
                          <a:latin typeface="Cambria Math" panose="02040503050406030204" pitchFamily="18" charset="0"/>
                        </a:rPr>
                        <m:t> 3:</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(1 − .3069</m:t>
                      </m:r>
                      <m:r>
                        <a:rPr lang="en-US" i="1">
                          <a:latin typeface="Cambria Math" panose="02040503050406030204" pitchFamily="18" charset="0"/>
                        </a:rPr>
                        <m:t>𝐵</m:t>
                      </m:r>
                      <m:r>
                        <a:rPr lang="en-US" b="0" i="1" dirty="0" smtClean="0">
                          <a:latin typeface="Cambria Math" panose="02040503050406030204" pitchFamily="18" charset="0"/>
                        </a:rPr>
                        <m:t>)</m:t>
                      </m:r>
                      <m:r>
                        <a:rPr lang="en-US" i="1" dirty="0">
                          <a:latin typeface="Cambria Math" panose="02040503050406030204" pitchFamily="18" charset="0"/>
                        </a:rPr>
                        <m:t>(1−</m:t>
                      </m:r>
                      <m:r>
                        <a:rPr lang="en-US" b="0" i="1" dirty="0" smtClean="0">
                          <a:latin typeface="Cambria Math" panose="02040503050406030204" pitchFamily="18" charset="0"/>
                        </a:rPr>
                        <m:t>𝐵</m:t>
                      </m:r>
                      <m:r>
                        <a:rPr lang="en-US" i="1" dirty="0">
                          <a:latin typeface="Cambria Math" panose="02040503050406030204" pitchFamily="18" charset="0"/>
                        </a:rPr>
                        <m:t>)</m:t>
                      </m:r>
                      <m:r>
                        <a:rPr lang="en-US" b="0" i="1" dirty="0" smtClean="0">
                          <a:latin typeface="Cambria Math" panose="02040503050406030204" pitchFamily="18" charset="0"/>
                        </a:rPr>
                        <m:t>(1−</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m:t>
                          </m:r>
                          <m:r>
                            <a:rPr lang="en-US" i="1" dirty="0">
                              <a:latin typeface="Cambria Math" panose="02040503050406030204" pitchFamily="18" charset="0"/>
                            </a:rPr>
                            <m:t>2</m:t>
                          </m:r>
                        </m:sup>
                      </m:sSup>
                      <m:r>
                        <a:rPr lang="en-US" b="0" i="1" dirty="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𝑡</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(1</m:t>
                          </m:r>
                          <m:r>
                            <m:rPr>
                              <m:nor/>
                            </m:rPr>
                            <a:rPr lang="en-US" dirty="0"/>
                            <m:t>− </m:t>
                          </m:r>
                          <m:r>
                            <a:rPr lang="en-US" b="0" i="1" dirty="0" smtClean="0">
                              <a:latin typeface="Cambria Math" panose="02040503050406030204" pitchFamily="18" charset="0"/>
                            </a:rPr>
                            <m:t>0.7432</m:t>
                          </m:r>
                          <m:r>
                            <a:rPr lang="en-US" b="0" i="1" dirty="0" smtClean="0">
                              <a:latin typeface="Cambria Math" panose="02040503050406030204" pitchFamily="18" charset="0"/>
                            </a:rPr>
                            <m:t>𝐵</m:t>
                          </m:r>
                          <m:r>
                            <a:rPr lang="en-US" i="1" dirty="0">
                              <a:latin typeface="Cambria Math" panose="02040503050406030204" pitchFamily="18" charset="0"/>
                            </a:rPr>
                            <m:t>)</m:t>
                          </m:r>
                          <m:r>
                            <a:rPr lang="en-US" b="0" i="1" smtClean="0">
                              <a:latin typeface="Cambria Math" panose="02040503050406030204" pitchFamily="18" charset="0"/>
                            </a:rPr>
                            <m:t>𝑎</m:t>
                          </m:r>
                        </m:e>
                        <m:sub>
                          <m:r>
                            <a:rPr lang="en-US" i="1">
                              <a:latin typeface="Cambria Math" panose="02040503050406030204" pitchFamily="18" charset="0"/>
                            </a:rPr>
                            <m:t>𝑡</m:t>
                          </m:r>
                        </m:sub>
                      </m:sSub>
                    </m:oMath>
                  </m:oMathPara>
                </a14:m>
                <a:endParaRPr lang="en-US" dirty="0"/>
              </a:p>
            </p:txBody>
          </p:sp>
        </mc:Choice>
        <mc:Fallback xmlns="">
          <p:sp>
            <p:nvSpPr>
              <p:cNvPr id="14" name="TextBox 13">
                <a:extLst>
                  <a:ext uri="{FF2B5EF4-FFF2-40B4-BE49-F238E27FC236}">
                    <a16:creationId xmlns:a16="http://schemas.microsoft.com/office/drawing/2014/main" id="{D1276C2E-11EF-7A41-A2D0-4C70A0F9139E}"/>
                  </a:ext>
                </a:extLst>
              </p:cNvPr>
              <p:cNvSpPr txBox="1">
                <a:spLocks noRot="1" noChangeAspect="1" noMove="1" noResize="1" noEditPoints="1" noAdjustHandles="1" noChangeArrowheads="1" noChangeShapeType="1" noTextEdit="1"/>
              </p:cNvSpPr>
              <p:nvPr/>
            </p:nvSpPr>
            <p:spPr>
              <a:xfrm>
                <a:off x="148769" y="5316089"/>
                <a:ext cx="5313634" cy="553998"/>
              </a:xfrm>
              <a:prstGeom prst="rect">
                <a:avLst/>
              </a:prstGeom>
              <a:blipFill>
                <a:blip r:embed="rId4"/>
                <a:stretch>
                  <a:fillRect l="-1675" t="-4545" b="-20455"/>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1BEB3DA6-97F3-7B4C-BEA6-A6C41BB821F2}"/>
              </a:ext>
            </a:extLst>
          </p:cNvPr>
          <p:cNvSpPr/>
          <p:nvPr/>
        </p:nvSpPr>
        <p:spPr>
          <a:xfrm>
            <a:off x="148769" y="4138495"/>
            <a:ext cx="8737281" cy="523220"/>
          </a:xfrm>
          <a:prstGeom prst="rect">
            <a:avLst/>
          </a:prstGeom>
        </p:spPr>
        <p:txBody>
          <a:bodyPr wrap="square">
            <a:spAutoFit/>
          </a:bodyPr>
          <a:lstStyle/>
          <a:p>
            <a:r>
              <a:rPr lang="en-US" sz="1400" dirty="0"/>
              <a:t>model2 = </a:t>
            </a:r>
            <a:r>
              <a:rPr lang="en-US" sz="1400" dirty="0" err="1"/>
              <a:t>fore.aruma.wge</a:t>
            </a:r>
            <a:r>
              <a:rPr lang="en-US" sz="1400" dirty="0"/>
              <a:t>(</a:t>
            </a:r>
            <a:r>
              <a:rPr lang="en-US" sz="1400" dirty="0" err="1"/>
              <a:t>amtrak$Ridership,phi</a:t>
            </a:r>
            <a:r>
              <a:rPr lang="en-US" sz="1400" dirty="0"/>
              <a:t> = c(-0.02709541,  0.74213105), theta = c(-0.5844596,  0.3836931), </a:t>
            </a:r>
          </a:p>
          <a:p>
            <a:r>
              <a:rPr lang="en-US" sz="1400" dirty="0" err="1"/>
              <a:t>n.ahead</a:t>
            </a:r>
            <a:r>
              <a:rPr lang="en-US" sz="1400" dirty="0"/>
              <a:t> = 12,s = 12, </a:t>
            </a:r>
            <a:r>
              <a:rPr lang="en-US" sz="1400" dirty="0" err="1"/>
              <a:t>lastn</a:t>
            </a:r>
            <a:r>
              <a:rPr lang="en-US" sz="1400" dirty="0"/>
              <a:t> = TRUE)</a:t>
            </a:r>
          </a:p>
        </p:txBody>
      </p:sp>
      <p:sp>
        <p:nvSpPr>
          <p:cNvPr id="4" name="Rectangle 3">
            <a:extLst>
              <a:ext uri="{FF2B5EF4-FFF2-40B4-BE49-F238E27FC236}">
                <a16:creationId xmlns:a16="http://schemas.microsoft.com/office/drawing/2014/main" id="{91848743-0F54-7E40-B3F7-D86A5ADF1FC4}"/>
              </a:ext>
            </a:extLst>
          </p:cNvPr>
          <p:cNvSpPr/>
          <p:nvPr/>
        </p:nvSpPr>
        <p:spPr>
          <a:xfrm>
            <a:off x="181972" y="2910478"/>
            <a:ext cx="4572000" cy="276999"/>
          </a:xfrm>
          <a:prstGeom prst="rect">
            <a:avLst/>
          </a:prstGeom>
        </p:spPr>
        <p:txBody>
          <a:bodyPr>
            <a:spAutoFit/>
          </a:bodyPr>
          <a:lstStyle/>
          <a:p>
            <a:r>
              <a:rPr lang="en-US" sz="1200" dirty="0"/>
              <a:t>ASE1 = mean((</a:t>
            </a:r>
            <a:r>
              <a:rPr lang="en-US" sz="1200" dirty="0" err="1"/>
              <a:t>amtrak$Ridership</a:t>
            </a:r>
            <a:r>
              <a:rPr lang="en-US" sz="1200" dirty="0"/>
              <a:t>[148:159] - model1$f)^2)</a:t>
            </a:r>
          </a:p>
        </p:txBody>
      </p:sp>
      <p:sp>
        <p:nvSpPr>
          <p:cNvPr id="10" name="Rectangle 9">
            <a:extLst>
              <a:ext uri="{FF2B5EF4-FFF2-40B4-BE49-F238E27FC236}">
                <a16:creationId xmlns:a16="http://schemas.microsoft.com/office/drawing/2014/main" id="{C6BAAE9B-68A8-6E4D-9CD7-C408CC75F7F9}"/>
              </a:ext>
            </a:extLst>
          </p:cNvPr>
          <p:cNvSpPr/>
          <p:nvPr/>
        </p:nvSpPr>
        <p:spPr>
          <a:xfrm>
            <a:off x="181972" y="2313574"/>
            <a:ext cx="8780056" cy="430887"/>
          </a:xfrm>
          <a:prstGeom prst="rect">
            <a:avLst/>
          </a:prstGeom>
        </p:spPr>
        <p:txBody>
          <a:bodyPr wrap="square">
            <a:spAutoFit/>
          </a:bodyPr>
          <a:lstStyle/>
          <a:p>
            <a:r>
              <a:rPr lang="en-US" sz="1100" dirty="0"/>
              <a:t>model1 = </a:t>
            </a:r>
            <a:r>
              <a:rPr lang="en-US" sz="1100" dirty="0" err="1"/>
              <a:t>fore.arma.wge</a:t>
            </a:r>
            <a:r>
              <a:rPr lang="en-US" sz="1100" dirty="0"/>
              <a:t>(</a:t>
            </a:r>
            <a:r>
              <a:rPr lang="en-US" sz="1100" dirty="0" err="1"/>
              <a:t>amtrak$Ridership,phi</a:t>
            </a:r>
            <a:r>
              <a:rPr lang="en-US" sz="1100" dirty="0"/>
              <a:t> = c(0.5511, 0.1680, -0.0145, 0.0651, 0.1388, -0.2966, 0.1539, 0.1270, -0.1815, 0.0364, 0.1456, 0.6287, -0.3832, -0.0199, -0.1679), </a:t>
            </a:r>
            <a:r>
              <a:rPr lang="en-US" sz="1100" dirty="0" err="1"/>
              <a:t>n.ahead</a:t>
            </a:r>
            <a:r>
              <a:rPr lang="en-US" sz="1100" dirty="0"/>
              <a:t> = 12, </a:t>
            </a:r>
            <a:r>
              <a:rPr lang="en-US" sz="1100" dirty="0" err="1"/>
              <a:t>lastn</a:t>
            </a:r>
            <a:r>
              <a:rPr lang="en-US" sz="1100" dirty="0"/>
              <a:t> = TRUE)</a:t>
            </a:r>
          </a:p>
        </p:txBody>
      </p:sp>
      <p:pic>
        <p:nvPicPr>
          <p:cNvPr id="13" name="Picture 12">
            <a:extLst>
              <a:ext uri="{FF2B5EF4-FFF2-40B4-BE49-F238E27FC236}">
                <a16:creationId xmlns:a16="http://schemas.microsoft.com/office/drawing/2014/main" id="{F64D2DBA-77CF-1340-BD7D-DF3F82F02441}"/>
              </a:ext>
            </a:extLst>
          </p:cNvPr>
          <p:cNvPicPr>
            <a:picLocks noChangeAspect="1"/>
          </p:cNvPicPr>
          <p:nvPr/>
        </p:nvPicPr>
        <p:blipFill>
          <a:blip r:embed="rId5"/>
          <a:stretch>
            <a:fillRect/>
          </a:stretch>
        </p:blipFill>
        <p:spPr>
          <a:xfrm>
            <a:off x="5067300" y="2756228"/>
            <a:ext cx="1193800" cy="469900"/>
          </a:xfrm>
          <a:prstGeom prst="rect">
            <a:avLst/>
          </a:prstGeom>
        </p:spPr>
      </p:pic>
      <p:sp>
        <p:nvSpPr>
          <p:cNvPr id="16" name="Rectangle 15">
            <a:extLst>
              <a:ext uri="{FF2B5EF4-FFF2-40B4-BE49-F238E27FC236}">
                <a16:creationId xmlns:a16="http://schemas.microsoft.com/office/drawing/2014/main" id="{77709363-A09F-BD47-A140-14190D661E8A}"/>
              </a:ext>
            </a:extLst>
          </p:cNvPr>
          <p:cNvSpPr/>
          <p:nvPr/>
        </p:nvSpPr>
        <p:spPr>
          <a:xfrm>
            <a:off x="163528" y="4661715"/>
            <a:ext cx="6927936" cy="276999"/>
          </a:xfrm>
          <a:prstGeom prst="rect">
            <a:avLst/>
          </a:prstGeom>
        </p:spPr>
        <p:txBody>
          <a:bodyPr wrap="square">
            <a:spAutoFit/>
          </a:bodyPr>
          <a:lstStyle/>
          <a:p>
            <a:r>
              <a:rPr lang="en-US" sz="1200" dirty="0"/>
              <a:t>ASE2 = mean((</a:t>
            </a:r>
            <a:r>
              <a:rPr lang="en-US" sz="1200" dirty="0" err="1"/>
              <a:t>amtrak$Ridership</a:t>
            </a:r>
            <a:r>
              <a:rPr lang="en-US" sz="1200" dirty="0"/>
              <a:t>[148:159] - model2$f)^2)</a:t>
            </a:r>
          </a:p>
        </p:txBody>
      </p:sp>
      <p:pic>
        <p:nvPicPr>
          <p:cNvPr id="17" name="Picture 16">
            <a:extLst>
              <a:ext uri="{FF2B5EF4-FFF2-40B4-BE49-F238E27FC236}">
                <a16:creationId xmlns:a16="http://schemas.microsoft.com/office/drawing/2014/main" id="{D7AFDF78-A32E-AF4B-BDB8-0127874909FB}"/>
              </a:ext>
            </a:extLst>
          </p:cNvPr>
          <p:cNvPicPr>
            <a:picLocks noChangeAspect="1"/>
          </p:cNvPicPr>
          <p:nvPr/>
        </p:nvPicPr>
        <p:blipFill>
          <a:blip r:embed="rId6"/>
          <a:stretch>
            <a:fillRect/>
          </a:stretch>
        </p:blipFill>
        <p:spPr>
          <a:xfrm>
            <a:off x="5085942" y="4761302"/>
            <a:ext cx="1155700" cy="419100"/>
          </a:xfrm>
          <a:prstGeom prst="rect">
            <a:avLst/>
          </a:prstGeom>
        </p:spPr>
      </p:pic>
      <p:sp>
        <p:nvSpPr>
          <p:cNvPr id="18" name="Rectangle 17">
            <a:extLst>
              <a:ext uri="{FF2B5EF4-FFF2-40B4-BE49-F238E27FC236}">
                <a16:creationId xmlns:a16="http://schemas.microsoft.com/office/drawing/2014/main" id="{9275EC80-2801-B44E-AD79-935D553E8F23}"/>
              </a:ext>
            </a:extLst>
          </p:cNvPr>
          <p:cNvSpPr/>
          <p:nvPr/>
        </p:nvSpPr>
        <p:spPr>
          <a:xfrm>
            <a:off x="181972" y="5987738"/>
            <a:ext cx="8407551" cy="261610"/>
          </a:xfrm>
          <a:prstGeom prst="rect">
            <a:avLst/>
          </a:prstGeom>
        </p:spPr>
        <p:txBody>
          <a:bodyPr wrap="square">
            <a:spAutoFit/>
          </a:bodyPr>
          <a:lstStyle/>
          <a:p>
            <a:r>
              <a:rPr lang="en-US" sz="1100" dirty="0"/>
              <a:t> model3 = </a:t>
            </a:r>
            <a:r>
              <a:rPr lang="en-US" sz="1100" dirty="0" err="1"/>
              <a:t>fore.aruma.wge</a:t>
            </a:r>
            <a:r>
              <a:rPr lang="en-US" sz="1100" dirty="0"/>
              <a:t>(</a:t>
            </a:r>
            <a:r>
              <a:rPr lang="en-US" sz="1100" dirty="0" err="1"/>
              <a:t>amtrak$Ridership,phi</a:t>
            </a:r>
            <a:r>
              <a:rPr lang="en-US" sz="1100" dirty="0"/>
              <a:t> = 0.306943, theta = 0.7431719, </a:t>
            </a:r>
            <a:r>
              <a:rPr lang="en-US" sz="1100" dirty="0" err="1"/>
              <a:t>n.ahead</a:t>
            </a:r>
            <a:r>
              <a:rPr lang="en-US" sz="1100" dirty="0"/>
              <a:t> = 12,s = 12,d = 1, </a:t>
            </a:r>
            <a:r>
              <a:rPr lang="en-US" sz="1100" dirty="0" err="1"/>
              <a:t>lastn</a:t>
            </a:r>
            <a:r>
              <a:rPr lang="en-US" sz="1100" dirty="0"/>
              <a:t> = TRUE)</a:t>
            </a:r>
          </a:p>
        </p:txBody>
      </p:sp>
      <p:sp>
        <p:nvSpPr>
          <p:cNvPr id="19" name="Rectangle 18">
            <a:extLst>
              <a:ext uri="{FF2B5EF4-FFF2-40B4-BE49-F238E27FC236}">
                <a16:creationId xmlns:a16="http://schemas.microsoft.com/office/drawing/2014/main" id="{8DB46FA3-134F-4241-9122-2324731D4C43}"/>
              </a:ext>
            </a:extLst>
          </p:cNvPr>
          <p:cNvSpPr/>
          <p:nvPr/>
        </p:nvSpPr>
        <p:spPr>
          <a:xfrm>
            <a:off x="216737" y="6201295"/>
            <a:ext cx="4572000" cy="276999"/>
          </a:xfrm>
          <a:prstGeom prst="rect">
            <a:avLst/>
          </a:prstGeom>
        </p:spPr>
        <p:txBody>
          <a:bodyPr>
            <a:spAutoFit/>
          </a:bodyPr>
          <a:lstStyle/>
          <a:p>
            <a:r>
              <a:rPr lang="en-US" sz="1200" dirty="0"/>
              <a:t>ASE3 = mean((</a:t>
            </a:r>
            <a:r>
              <a:rPr lang="en-US" sz="1200" dirty="0" err="1"/>
              <a:t>amtrak$Ridership</a:t>
            </a:r>
            <a:r>
              <a:rPr lang="en-US" sz="1200" dirty="0"/>
              <a:t>[148:159] - model3$f)^2)</a:t>
            </a:r>
          </a:p>
        </p:txBody>
      </p:sp>
      <p:pic>
        <p:nvPicPr>
          <p:cNvPr id="20" name="Picture 19">
            <a:extLst>
              <a:ext uri="{FF2B5EF4-FFF2-40B4-BE49-F238E27FC236}">
                <a16:creationId xmlns:a16="http://schemas.microsoft.com/office/drawing/2014/main" id="{28F77E05-7982-354B-87B8-92A8B34B7BF3}"/>
              </a:ext>
            </a:extLst>
          </p:cNvPr>
          <p:cNvPicPr>
            <a:picLocks noChangeAspect="1"/>
          </p:cNvPicPr>
          <p:nvPr/>
        </p:nvPicPr>
        <p:blipFill>
          <a:blip r:embed="rId7"/>
          <a:stretch>
            <a:fillRect/>
          </a:stretch>
        </p:blipFill>
        <p:spPr>
          <a:xfrm>
            <a:off x="5085942" y="6290525"/>
            <a:ext cx="1206500" cy="431800"/>
          </a:xfrm>
          <a:prstGeom prst="rect">
            <a:avLst/>
          </a:prstGeom>
        </p:spPr>
      </p:pic>
    </p:spTree>
    <p:extLst>
      <p:ext uri="{BB962C8B-B14F-4D97-AF65-F5344CB8AC3E}">
        <p14:creationId xmlns:p14="http://schemas.microsoft.com/office/powerpoint/2010/main" val="31662304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5 </a:t>
            </a:r>
          </a:p>
        </p:txBody>
      </p:sp>
    </p:spTree>
    <p:extLst>
      <p:ext uri="{BB962C8B-B14F-4D97-AF65-F5344CB8AC3E}">
        <p14:creationId xmlns:p14="http://schemas.microsoft.com/office/powerpoint/2010/main" val="4024784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1" name="Object 20"/>
          <p:cNvGraphicFramePr>
            <a:graphicFrameLocks noChangeAspect="1"/>
          </p:cNvGraphicFramePr>
          <p:nvPr/>
        </p:nvGraphicFramePr>
        <p:xfrm>
          <a:off x="981612" y="4450433"/>
          <a:ext cx="6201508" cy="445477"/>
        </p:xfrm>
        <a:graphic>
          <a:graphicData uri="http://schemas.openxmlformats.org/presentationml/2006/ole">
            <mc:AlternateContent xmlns:mc="http://schemas.openxmlformats.org/markup-compatibility/2006">
              <mc:Choice xmlns:v="urn:schemas-microsoft-com:vml" Requires="v">
                <p:oleObj spid="_x0000_s2133" name="Equation" r:id="rId4" imgW="6717960" imgH="482400" progId="Equation.DSMT4">
                  <p:embed/>
                </p:oleObj>
              </mc:Choice>
              <mc:Fallback>
                <p:oleObj name="Equation" r:id="rId4" imgW="6717960" imgH="482400" progId="Equation.DSMT4">
                  <p:embed/>
                  <p:pic>
                    <p:nvPicPr>
                      <p:cNvPr id="21" name="Object 20"/>
                      <p:cNvPicPr/>
                      <p:nvPr/>
                    </p:nvPicPr>
                    <p:blipFill>
                      <a:blip r:embed="rId5"/>
                      <a:stretch>
                        <a:fillRect/>
                      </a:stretch>
                    </p:blipFill>
                    <p:spPr>
                      <a:xfrm>
                        <a:off x="981612" y="4450433"/>
                        <a:ext cx="6201508" cy="445477"/>
                      </a:xfrm>
                      <a:prstGeom prst="rect">
                        <a:avLst/>
                      </a:prstGeom>
                      <a:ln w="38100">
                        <a:noFill/>
                      </a:ln>
                    </p:spPr>
                  </p:pic>
                </p:oleObj>
              </mc:Fallback>
            </mc:AlternateContent>
          </a:graphicData>
        </a:graphic>
      </p:graphicFrame>
      <p:graphicFrame>
        <p:nvGraphicFramePr>
          <p:cNvPr id="10" name="Object 9"/>
          <p:cNvGraphicFramePr>
            <a:graphicFrameLocks noChangeAspect="1"/>
          </p:cNvGraphicFramePr>
          <p:nvPr/>
        </p:nvGraphicFramePr>
        <p:xfrm>
          <a:off x="1464954" y="1600200"/>
          <a:ext cx="7455877" cy="422031"/>
        </p:xfrm>
        <a:graphic>
          <a:graphicData uri="http://schemas.openxmlformats.org/presentationml/2006/ole">
            <mc:AlternateContent xmlns:mc="http://schemas.openxmlformats.org/markup-compatibility/2006">
              <mc:Choice xmlns:v="urn:schemas-microsoft-com:vml" Requires="v">
                <p:oleObj spid="_x0000_s2134" name="Equation" r:id="rId6" imgW="8076960" imgH="457200" progId="Equation.DSMT4">
                  <p:embed/>
                </p:oleObj>
              </mc:Choice>
              <mc:Fallback>
                <p:oleObj name="Equation" r:id="rId6" imgW="8076960" imgH="457200" progId="Equation.DSMT4">
                  <p:embed/>
                  <p:pic>
                    <p:nvPicPr>
                      <p:cNvPr id="10" name="Object 9"/>
                      <p:cNvPicPr/>
                      <p:nvPr/>
                    </p:nvPicPr>
                    <p:blipFill>
                      <a:blip r:embed="rId7"/>
                      <a:stretch>
                        <a:fillRect/>
                      </a:stretch>
                    </p:blipFill>
                    <p:spPr>
                      <a:xfrm>
                        <a:off x="1464954" y="1600200"/>
                        <a:ext cx="7455877" cy="422031"/>
                      </a:xfrm>
                      <a:prstGeom prst="rect">
                        <a:avLst/>
                      </a:prstGeom>
                    </p:spPr>
                  </p:pic>
                </p:oleObj>
              </mc:Fallback>
            </mc:AlternateContent>
          </a:graphicData>
        </a:graphic>
      </p:graphicFrame>
      <p:sp>
        <p:nvSpPr>
          <p:cNvPr id="11" name="TextBox 10"/>
          <p:cNvSpPr txBox="1"/>
          <p:nvPr/>
        </p:nvSpPr>
        <p:spPr>
          <a:xfrm>
            <a:off x="457200" y="1567243"/>
            <a:ext cx="1195142" cy="490134"/>
          </a:xfrm>
          <a:prstGeom prst="rect">
            <a:avLst/>
          </a:prstGeom>
          <a:noFill/>
        </p:spPr>
        <p:txBody>
          <a:bodyPr wrap="square" rtlCol="0">
            <a:noAutofit/>
          </a:bodyPr>
          <a:lstStyle/>
          <a:p>
            <a:pPr>
              <a:spcBef>
                <a:spcPts val="600"/>
              </a:spcBef>
            </a:pPr>
            <a:r>
              <a:rPr lang="en-US" sz="2585" b="1" dirty="0"/>
              <a:t>First:</a:t>
            </a:r>
          </a:p>
        </p:txBody>
      </p:sp>
      <p:graphicFrame>
        <p:nvGraphicFramePr>
          <p:cNvPr id="14" name="Object 13"/>
          <p:cNvGraphicFramePr>
            <a:graphicFrameLocks noChangeAspect="1"/>
          </p:cNvGraphicFramePr>
          <p:nvPr/>
        </p:nvGraphicFramePr>
        <p:xfrm>
          <a:off x="457200" y="2191659"/>
          <a:ext cx="6096000" cy="445477"/>
        </p:xfrm>
        <a:graphic>
          <a:graphicData uri="http://schemas.openxmlformats.org/presentationml/2006/ole">
            <mc:AlternateContent xmlns:mc="http://schemas.openxmlformats.org/markup-compatibility/2006">
              <mc:Choice xmlns:v="urn:schemas-microsoft-com:vml" Requires="v">
                <p:oleObj spid="_x0000_s2135" name="Equation" r:id="rId8" imgW="6603840" imgH="482400" progId="Equation.DSMT4">
                  <p:embed/>
                </p:oleObj>
              </mc:Choice>
              <mc:Fallback>
                <p:oleObj name="Equation" r:id="rId8" imgW="6603840" imgH="482400" progId="Equation.DSMT4">
                  <p:embed/>
                  <p:pic>
                    <p:nvPicPr>
                      <p:cNvPr id="14" name="Object 13"/>
                      <p:cNvPicPr/>
                      <p:nvPr/>
                    </p:nvPicPr>
                    <p:blipFill>
                      <a:blip r:embed="rId9"/>
                      <a:stretch>
                        <a:fillRect/>
                      </a:stretch>
                    </p:blipFill>
                    <p:spPr>
                      <a:xfrm>
                        <a:off x="457200" y="2191659"/>
                        <a:ext cx="6096000" cy="445477"/>
                      </a:xfrm>
                      <a:prstGeom prst="rect">
                        <a:avLst/>
                      </a:prstGeom>
                    </p:spPr>
                  </p:pic>
                </p:oleObj>
              </mc:Fallback>
            </mc:AlternateContent>
          </a:graphicData>
        </a:graphic>
      </p:graphicFrame>
      <p:graphicFrame>
        <p:nvGraphicFramePr>
          <p:cNvPr id="15" name="Object 14"/>
          <p:cNvGraphicFramePr>
            <a:graphicFrameLocks noChangeAspect="1"/>
          </p:cNvGraphicFramePr>
          <p:nvPr/>
        </p:nvGraphicFramePr>
        <p:xfrm>
          <a:off x="991772" y="2651369"/>
          <a:ext cx="4407877" cy="422031"/>
        </p:xfrm>
        <a:graphic>
          <a:graphicData uri="http://schemas.openxmlformats.org/presentationml/2006/ole">
            <mc:AlternateContent xmlns:mc="http://schemas.openxmlformats.org/markup-compatibility/2006">
              <mc:Choice xmlns:v="urn:schemas-microsoft-com:vml" Requires="v">
                <p:oleObj spid="_x0000_s2136" name="Equation" r:id="rId10" imgW="4775040" imgH="457200" progId="Equation.DSMT4">
                  <p:embed/>
                </p:oleObj>
              </mc:Choice>
              <mc:Fallback>
                <p:oleObj name="Equation" r:id="rId10" imgW="4775040" imgH="457200" progId="Equation.DSMT4">
                  <p:embed/>
                  <p:pic>
                    <p:nvPicPr>
                      <p:cNvPr id="15" name="Object 14"/>
                      <p:cNvPicPr/>
                      <p:nvPr/>
                    </p:nvPicPr>
                    <p:blipFill>
                      <a:blip r:embed="rId11"/>
                      <a:stretch>
                        <a:fillRect/>
                      </a:stretch>
                    </p:blipFill>
                    <p:spPr>
                      <a:xfrm>
                        <a:off x="991772" y="2651369"/>
                        <a:ext cx="4407877" cy="422031"/>
                      </a:xfrm>
                      <a:prstGeom prst="rect">
                        <a:avLst/>
                      </a:prstGeom>
                    </p:spPr>
                  </p:pic>
                </p:oleObj>
              </mc:Fallback>
            </mc:AlternateContent>
          </a:graphicData>
        </a:graphic>
      </p:graphicFrame>
      <p:graphicFrame>
        <p:nvGraphicFramePr>
          <p:cNvPr id="16" name="Object 15"/>
          <p:cNvGraphicFramePr>
            <a:graphicFrameLocks noChangeAspect="1"/>
          </p:cNvGraphicFramePr>
          <p:nvPr/>
        </p:nvGraphicFramePr>
        <p:xfrm>
          <a:off x="457200" y="3437272"/>
          <a:ext cx="6400800" cy="422031"/>
        </p:xfrm>
        <a:graphic>
          <a:graphicData uri="http://schemas.openxmlformats.org/presentationml/2006/ole">
            <mc:AlternateContent xmlns:mc="http://schemas.openxmlformats.org/markup-compatibility/2006">
              <mc:Choice xmlns:v="urn:schemas-microsoft-com:vml" Requires="v">
                <p:oleObj spid="_x0000_s2137" name="Equation" r:id="rId12" imgW="6933960" imgH="457200" progId="Equation.DSMT4">
                  <p:embed/>
                </p:oleObj>
              </mc:Choice>
              <mc:Fallback>
                <p:oleObj name="Equation" r:id="rId12" imgW="6933960" imgH="457200" progId="Equation.DSMT4">
                  <p:embed/>
                  <p:pic>
                    <p:nvPicPr>
                      <p:cNvPr id="16" name="Object 15"/>
                      <p:cNvPicPr/>
                      <p:nvPr/>
                    </p:nvPicPr>
                    <p:blipFill>
                      <a:blip r:embed="rId13"/>
                      <a:stretch>
                        <a:fillRect/>
                      </a:stretch>
                    </p:blipFill>
                    <p:spPr>
                      <a:xfrm>
                        <a:off x="457200" y="3437272"/>
                        <a:ext cx="6400800" cy="422031"/>
                      </a:xfrm>
                      <a:prstGeom prst="rect">
                        <a:avLst/>
                      </a:prstGeom>
                    </p:spPr>
                  </p:pic>
                </p:oleObj>
              </mc:Fallback>
            </mc:AlternateContent>
          </a:graphicData>
        </a:graphic>
      </p:graphicFrame>
      <p:sp>
        <p:nvSpPr>
          <p:cNvPr id="18" name="TextBox 17"/>
          <p:cNvSpPr txBox="1"/>
          <p:nvPr/>
        </p:nvSpPr>
        <p:spPr>
          <a:xfrm>
            <a:off x="6795944" y="3429000"/>
            <a:ext cx="2195656" cy="400110"/>
          </a:xfrm>
          <a:prstGeom prst="rect">
            <a:avLst/>
          </a:prstGeom>
          <a:noFill/>
        </p:spPr>
        <p:txBody>
          <a:bodyPr wrap="square" rtlCol="0">
            <a:noAutofit/>
          </a:bodyPr>
          <a:lstStyle/>
          <a:p>
            <a:pPr>
              <a:spcBef>
                <a:spcPts val="600"/>
              </a:spcBef>
            </a:pPr>
            <a:r>
              <a:rPr lang="en-US" sz="2000" dirty="0"/>
              <a:t>(simple factoring)</a:t>
            </a:r>
          </a:p>
        </p:txBody>
      </p:sp>
      <p:graphicFrame>
        <p:nvGraphicFramePr>
          <p:cNvPr id="20" name="Object 19"/>
          <p:cNvGraphicFramePr>
            <a:graphicFrameLocks noChangeAspect="1"/>
          </p:cNvGraphicFramePr>
          <p:nvPr/>
        </p:nvGraphicFramePr>
        <p:xfrm>
          <a:off x="991772" y="3932130"/>
          <a:ext cx="6166338" cy="445477"/>
        </p:xfrm>
        <a:graphic>
          <a:graphicData uri="http://schemas.openxmlformats.org/presentationml/2006/ole">
            <mc:AlternateContent xmlns:mc="http://schemas.openxmlformats.org/markup-compatibility/2006">
              <mc:Choice xmlns:v="urn:schemas-microsoft-com:vml" Requires="v">
                <p:oleObj spid="_x0000_s2138" name="Equation" r:id="rId14" imgW="6680160" imgH="482400" progId="Equation.DSMT4">
                  <p:embed/>
                </p:oleObj>
              </mc:Choice>
              <mc:Fallback>
                <p:oleObj name="Equation" r:id="rId14" imgW="6680160" imgH="482400" progId="Equation.DSMT4">
                  <p:embed/>
                  <p:pic>
                    <p:nvPicPr>
                      <p:cNvPr id="20" name="Object 19"/>
                      <p:cNvPicPr/>
                      <p:nvPr/>
                    </p:nvPicPr>
                    <p:blipFill>
                      <a:blip r:embed="rId15"/>
                      <a:stretch>
                        <a:fillRect/>
                      </a:stretch>
                    </p:blipFill>
                    <p:spPr>
                      <a:xfrm>
                        <a:off x="991772" y="3932130"/>
                        <a:ext cx="6166338" cy="445477"/>
                      </a:xfrm>
                      <a:prstGeom prst="rect">
                        <a:avLst/>
                      </a:prstGeom>
                    </p:spPr>
                  </p:pic>
                </p:oleObj>
              </mc:Fallback>
            </mc:AlternateContent>
          </a:graphicData>
        </a:graphic>
      </p:graphicFrame>
      <p:sp>
        <p:nvSpPr>
          <p:cNvPr id="22" name="Rectangle 21"/>
          <p:cNvSpPr/>
          <p:nvPr/>
        </p:nvSpPr>
        <p:spPr bwMode="auto">
          <a:xfrm>
            <a:off x="5424658" y="4438710"/>
            <a:ext cx="1758462" cy="454562"/>
          </a:xfrm>
          <a:prstGeom prst="rect">
            <a:avLst/>
          </a:prstGeom>
          <a:noFill/>
          <a:ln w="25400" cap="flat" cmpd="sng" algn="ctr">
            <a:solidFill>
              <a:schemeClr val="tx1"/>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solidFill>
                <a:srgbClr val="FF0000"/>
              </a:solidFill>
              <a:latin typeface="Arial" charset="0"/>
            </a:endParaRPr>
          </a:p>
        </p:txBody>
      </p:sp>
      <p:sp>
        <p:nvSpPr>
          <p:cNvPr id="2" name="TextBox 1"/>
          <p:cNvSpPr txBox="1"/>
          <p:nvPr/>
        </p:nvSpPr>
        <p:spPr>
          <a:xfrm>
            <a:off x="4114800" y="2979080"/>
            <a:ext cx="65" cy="276999"/>
          </a:xfrm>
          <a:prstGeom prst="rect">
            <a:avLst/>
          </a:prstGeom>
          <a:noFill/>
        </p:spPr>
        <p:txBody>
          <a:bodyPr wrap="none" lIns="0" tIns="0" rIns="0" bIns="0" rtlCol="0">
            <a:spAutoFit/>
          </a:bodyPr>
          <a:lstStyle/>
          <a:p>
            <a:endParaRPr lang="en-US" dirty="0"/>
          </a:p>
        </p:txBody>
      </p:sp>
    </p:spTree>
    <p:extLst>
      <p:ext uri="{BB962C8B-B14F-4D97-AF65-F5344CB8AC3E}">
        <p14:creationId xmlns:p14="http://schemas.microsoft.com/office/powerpoint/2010/main" val="1409834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8" grpId="0"/>
      <p:bldP spid="2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C2DA2-2D2E-5E4D-A81D-E9A6BA653B77}"/>
              </a:ext>
            </a:extLst>
          </p:cNvPr>
          <p:cNvSpPr>
            <a:spLocks noGrp="1"/>
          </p:cNvSpPr>
          <p:nvPr>
            <p:ph type="title"/>
          </p:nvPr>
        </p:nvSpPr>
        <p:spPr>
          <a:xfrm>
            <a:off x="628650" y="2766218"/>
            <a:ext cx="7886700" cy="1325563"/>
          </a:xfrm>
        </p:spPr>
        <p:txBody>
          <a:bodyPr/>
          <a:lstStyle/>
          <a:p>
            <a:pPr algn="ctr"/>
            <a:r>
              <a:rPr lang="en-US" dirty="0"/>
              <a:t>Rolling Window ASE</a:t>
            </a:r>
          </a:p>
        </p:txBody>
      </p:sp>
    </p:spTree>
    <p:extLst>
      <p:ext uri="{BB962C8B-B14F-4D97-AF65-F5344CB8AC3E}">
        <p14:creationId xmlns:p14="http://schemas.microsoft.com/office/powerpoint/2010/main" val="29411122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8F6AAAE-B696-7942-B9CE-6ED27BF07E22}"/>
              </a:ext>
            </a:extLst>
          </p:cNvPr>
          <p:cNvPicPr>
            <a:picLocks noChangeAspect="1"/>
          </p:cNvPicPr>
          <p:nvPr/>
        </p:nvPicPr>
        <p:blipFill rotWithShape="1">
          <a:blip r:embed="rId2"/>
          <a:srcRect b="8628"/>
          <a:stretch/>
        </p:blipFill>
        <p:spPr>
          <a:xfrm>
            <a:off x="61416" y="2707211"/>
            <a:ext cx="9017519" cy="2686004"/>
          </a:xfrm>
          <a:prstGeom prst="rect">
            <a:avLst/>
          </a:prstGeom>
        </p:spPr>
      </p:pic>
      <mc:AlternateContent xmlns:mc="http://schemas.openxmlformats.org/markup-compatibility/2006">
        <mc:Choice xmlns:a14="http://schemas.microsoft.com/office/drawing/2010/main" Requires="a14">
          <p:sp>
            <p:nvSpPr>
              <p:cNvPr id="2" name="Title 1">
                <a:extLst>
                  <a:ext uri="{FF2B5EF4-FFF2-40B4-BE49-F238E27FC236}">
                    <a16:creationId xmlns:a16="http://schemas.microsoft.com/office/drawing/2014/main" id="{71C5690D-DEFA-BC47-8B65-A47B1377321E}"/>
                  </a:ext>
                </a:extLst>
              </p:cNvPr>
              <p:cNvSpPr>
                <a:spLocks noGrp="1"/>
              </p:cNvSpPr>
              <p:nvPr>
                <p:ph type="title"/>
              </p:nvPr>
            </p:nvSpPr>
            <p:spPr>
              <a:xfrm>
                <a:off x="61416" y="1177529"/>
                <a:ext cx="9082584" cy="711993"/>
              </a:xfrm>
            </p:spPr>
            <p:txBody>
              <a:bodyPr>
                <a:normAutofit fontScale="90000"/>
              </a:bodyPr>
              <a:lstStyle/>
              <a:p>
                <a:pPr algn="ctr"/>
                <a:r>
                  <a:rPr lang="en-US" dirty="0"/>
                  <a:t>AR(1) with </a:t>
                </a:r>
                <a14:m>
                  <m:oMath xmlns:m="http://schemas.openxmlformats.org/officeDocument/2006/math">
                    <m:r>
                      <a:rPr lang="en-US" sz="2400">
                        <a:latin typeface="Cambria Math" panose="02040503050406030204" pitchFamily="18" charset="0"/>
                        <a:cs typeface="Times New Roman" panose="02020603050405020304" pitchFamily="18" charset="0"/>
                      </a:rPr>
                      <m:t>0</m:t>
                    </m:r>
                    <m:r>
                      <a:rPr lang="en-US" sz="2400" i="1">
                        <a:latin typeface="Cambria Math" panose="02040503050406030204" pitchFamily="18" charset="0"/>
                        <a:cs typeface="Times New Roman" panose="02020603050405020304" pitchFamily="18" charset="0"/>
                      </a:rPr>
                      <m:t>&lt;</m:t>
                    </m:r>
                    <m:sSub>
                      <m:sSubPr>
                        <m:ctrlPr>
                          <a:rPr lang="en-US" sz="2400" i="1">
                            <a:latin typeface="Cambria Math" panose="02040503050406030204" pitchFamily="18" charset="0"/>
                            <a:cs typeface="Times New Roman" panose="02020603050405020304" pitchFamily="18" charset="0"/>
                          </a:rPr>
                        </m:ctrlPr>
                      </m:sSubPr>
                      <m:e>
                        <m:r>
                          <a:rPr lang="en-US" sz="2400" i="1">
                            <a:latin typeface="Cambria Math" panose="02040503050406030204" pitchFamily="18" charset="0"/>
                            <a:ea typeface="Cambria Math" panose="02040503050406030204" pitchFamily="18" charset="0"/>
                            <a:cs typeface="Times New Roman" panose="02020603050405020304" pitchFamily="18" charset="0"/>
                          </a:rPr>
                          <m:t>𝜑</m:t>
                        </m:r>
                      </m:e>
                      <m:sub>
                        <m:r>
                          <a:rPr lang="en-US" sz="2400" i="1">
                            <a:latin typeface="Cambria Math" panose="02040503050406030204" pitchFamily="18" charset="0"/>
                            <a:cs typeface="Times New Roman" panose="02020603050405020304" pitchFamily="18" charset="0"/>
                          </a:rPr>
                          <m:t>1</m:t>
                        </m:r>
                      </m:sub>
                    </m:sSub>
                    <m:r>
                      <a:rPr lang="en-US" sz="2400" i="1">
                        <a:latin typeface="Cambria Math" panose="02040503050406030204" pitchFamily="18" charset="0"/>
                        <a:cs typeface="Times New Roman" panose="02020603050405020304" pitchFamily="18" charset="0"/>
                      </a:rPr>
                      <m:t>&lt;1</m:t>
                    </m:r>
                  </m:oMath>
                </a14:m>
                <a:r>
                  <a:rPr lang="en-US" dirty="0"/>
                  <a:t>: Stationary and “Wandering”</a:t>
                </a:r>
                <a:br>
                  <a:rPr lang="en-US" dirty="0"/>
                </a:br>
                <a:r>
                  <a:rPr lang="en-US" dirty="0"/>
                  <a:t>One Window Strategy (H = 5)</a:t>
                </a:r>
                <a:br>
                  <a:rPr lang="en-US" dirty="0"/>
                </a:br>
                <a:r>
                  <a:rPr lang="en-US" dirty="0"/>
                  <a:t>Training = 1195 observations</a:t>
                </a:r>
              </a:p>
            </p:txBody>
          </p:sp>
        </mc:Choice>
        <mc:Fallback>
          <p:sp>
            <p:nvSpPr>
              <p:cNvPr id="2" name="Title 1">
                <a:extLst>
                  <a:ext uri="{FF2B5EF4-FFF2-40B4-BE49-F238E27FC236}">
                    <a16:creationId xmlns:a16="http://schemas.microsoft.com/office/drawing/2014/main" id="{71C5690D-DEFA-BC47-8B65-A47B1377321E}"/>
                  </a:ext>
                </a:extLst>
              </p:cNvPr>
              <p:cNvSpPr>
                <a:spLocks noGrp="1" noRot="1" noChangeAspect="1" noMove="1" noResize="1" noEditPoints="1" noAdjustHandles="1" noChangeArrowheads="1" noChangeShapeType="1" noTextEdit="1"/>
              </p:cNvSpPr>
              <p:nvPr>
                <p:ph type="title"/>
              </p:nvPr>
            </p:nvSpPr>
            <p:spPr>
              <a:xfrm>
                <a:off x="61416" y="1177529"/>
                <a:ext cx="9082584" cy="711993"/>
              </a:xfrm>
              <a:blipFill>
                <a:blip r:embed="rId3"/>
                <a:stretch>
                  <a:fillRect t="-129825" b="-14386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3" name="Content Placeholder 2">
                <a:extLst>
                  <a:ext uri="{FF2B5EF4-FFF2-40B4-BE49-F238E27FC236}">
                    <a16:creationId xmlns:a16="http://schemas.microsoft.com/office/drawing/2014/main" id="{EFB8784D-FFB9-6B4C-85C3-3735EED480BD}"/>
                  </a:ext>
                </a:extLst>
              </p:cNvPr>
              <p:cNvSpPr>
                <a:spLocks noGrp="1"/>
              </p:cNvSpPr>
              <p:nvPr>
                <p:ph idx="1"/>
              </p:nvPr>
            </p:nvSpPr>
            <p:spPr>
              <a:xfrm>
                <a:off x="628650" y="5967221"/>
                <a:ext cx="7886700" cy="452438"/>
              </a:xfrm>
            </p:spPr>
            <p:txBody>
              <a:bodyPr>
                <a:normAutofit lnSpcReduction="10000"/>
              </a:bodyPr>
              <a:lstStyle/>
              <a:p>
                <a:pPr marL="0" indent="0" algn="ctr">
                  <a:buNone/>
                </a:pPr>
                <a:r>
                  <a:rPr lang="en-US" dirty="0">
                    <a:cs typeface="Times New Roman" panose="02020603050405020304" pitchFamily="18" charset="0"/>
                  </a:rPr>
                  <a:t> </a:t>
                </a:r>
                <a14:m>
                  <m:oMath xmlns:m="http://schemas.openxmlformats.org/officeDocument/2006/math">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𝑋</m:t>
                        </m:r>
                      </m:e>
                      <m:sub>
                        <m:r>
                          <a:rPr lang="en-US" i="1">
                            <a:latin typeface="Cambria Math" panose="02040503050406030204" pitchFamily="18" charset="0"/>
                            <a:cs typeface="Times New Roman" panose="02020603050405020304" pitchFamily="18" charset="0"/>
                          </a:rPr>
                          <m:t>𝑡</m:t>
                        </m:r>
                      </m:sub>
                    </m:sSub>
                    <m:r>
                      <a:rPr lang="en-US" i="1">
                        <a:latin typeface="Cambria Math" panose="02040503050406030204" pitchFamily="18" charset="0"/>
                        <a:cs typeface="Times New Roman" panose="02020603050405020304" pitchFamily="18" charset="0"/>
                      </a:rPr>
                      <m:t>=.9</m:t>
                    </m:r>
                    <m:r>
                      <a:rPr lang="en-US" b="0" i="1" smtClean="0">
                        <a:latin typeface="Cambria Math" panose="02040503050406030204" pitchFamily="18" charset="0"/>
                        <a:cs typeface="Times New Roman" panose="02020603050405020304" pitchFamily="18" charset="0"/>
                      </a:rPr>
                      <m:t>7</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𝑋</m:t>
                        </m:r>
                      </m:e>
                      <m:sub>
                        <m:r>
                          <a:rPr lang="en-US" i="1">
                            <a:latin typeface="Cambria Math" panose="02040503050406030204" pitchFamily="18" charset="0"/>
                            <a:cs typeface="Times New Roman" panose="02020603050405020304" pitchFamily="18" charset="0"/>
                          </a:rPr>
                          <m:t>𝑡</m:t>
                        </m:r>
                        <m:r>
                          <a:rPr lang="en-US" i="1">
                            <a:latin typeface="Cambria Math" panose="02040503050406030204" pitchFamily="18" charset="0"/>
                            <a:cs typeface="Times New Roman" panose="02020603050405020304" pitchFamily="18" charset="0"/>
                          </a:rPr>
                          <m:t>−1</m:t>
                        </m:r>
                      </m:sub>
                    </m:sSub>
                    <m:r>
                      <a:rPr lang="en-US" i="1">
                        <a:latin typeface="Cambria Math" panose="02040503050406030204" pitchFamily="18" charset="0"/>
                        <a:cs typeface="Times New Roman" panose="02020603050405020304" pitchFamily="18" charset="0"/>
                      </a:rPr>
                      <m:t>+</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𝑎</m:t>
                        </m:r>
                      </m:e>
                      <m:sub>
                        <m:r>
                          <a:rPr lang="en-US" i="1">
                            <a:latin typeface="Cambria Math" panose="02040503050406030204" pitchFamily="18" charset="0"/>
                            <a:cs typeface="Times New Roman" panose="02020603050405020304" pitchFamily="18" charset="0"/>
                          </a:rPr>
                          <m:t>𝑡</m:t>
                        </m:r>
                      </m:sub>
                    </m:sSub>
                  </m:oMath>
                </a14:m>
                <a:endParaRPr lang="en-US" dirty="0"/>
              </a:p>
            </p:txBody>
          </p:sp>
        </mc:Choice>
        <mc:Fallback>
          <p:sp>
            <p:nvSpPr>
              <p:cNvPr id="13" name="Content Placeholder 2">
                <a:extLst>
                  <a:ext uri="{FF2B5EF4-FFF2-40B4-BE49-F238E27FC236}">
                    <a16:creationId xmlns:a16="http://schemas.microsoft.com/office/drawing/2014/main" id="{EFB8784D-FFB9-6B4C-85C3-3735EED480BD}"/>
                  </a:ext>
                </a:extLst>
              </p:cNvPr>
              <p:cNvSpPr>
                <a:spLocks noGrp="1" noRot="1" noChangeAspect="1" noMove="1" noResize="1" noEditPoints="1" noAdjustHandles="1" noChangeArrowheads="1" noChangeShapeType="1" noTextEdit="1"/>
              </p:cNvSpPr>
              <p:nvPr>
                <p:ph idx="1"/>
              </p:nvPr>
            </p:nvSpPr>
            <p:spPr>
              <a:xfrm>
                <a:off x="628650" y="5967221"/>
                <a:ext cx="7886700" cy="452438"/>
              </a:xfr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4" name="Rectangle 23">
                <a:extLst>
                  <a:ext uri="{FF2B5EF4-FFF2-40B4-BE49-F238E27FC236}">
                    <a16:creationId xmlns:a16="http://schemas.microsoft.com/office/drawing/2014/main" id="{DD394378-5ED3-E441-8E27-D645D7E78014}"/>
                  </a:ext>
                </a:extLst>
              </p:cNvPr>
              <p:cNvSpPr/>
              <p:nvPr/>
            </p:nvSpPr>
            <p:spPr>
              <a:xfrm>
                <a:off x="3868201" y="6281282"/>
                <a:ext cx="1455335"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𝑎</m:t>
                          </m:r>
                        </m:e>
                        <m:sub>
                          <m:r>
                            <a:rPr lang="en-US" i="1">
                              <a:latin typeface="Cambria Math" panose="02040503050406030204" pitchFamily="18" charset="0"/>
                              <a:cs typeface="Times New Roman" panose="02020603050405020304" pitchFamily="18" charset="0"/>
                            </a:rPr>
                            <m:t>𝑡</m:t>
                          </m:r>
                        </m:sub>
                      </m:sSub>
                      <m:r>
                        <a:rPr lang="en-US" i="1">
                          <a:latin typeface="Cambria Math" panose="02040503050406030204" pitchFamily="18" charset="0"/>
                          <a:cs typeface="Times New Roman" panose="02020603050405020304" pitchFamily="18" charset="0"/>
                        </a:rPr>
                        <m:t>~</m:t>
                      </m:r>
                      <m:r>
                        <a:rPr lang="en-US" i="1">
                          <a:latin typeface="Cambria Math" panose="02040503050406030204" pitchFamily="18" charset="0"/>
                          <a:cs typeface="Times New Roman" panose="02020603050405020304" pitchFamily="18" charset="0"/>
                        </a:rPr>
                        <m:t>𝑁</m:t>
                      </m:r>
                      <m:r>
                        <a:rPr lang="en-US" i="1">
                          <a:latin typeface="Cambria Math" panose="02040503050406030204" pitchFamily="18" charset="0"/>
                          <a:cs typeface="Times New Roman" panose="02020603050405020304" pitchFamily="18" charset="0"/>
                        </a:rPr>
                        <m:t>(0,</m:t>
                      </m:r>
                      <m:sSup>
                        <m:sSupPr>
                          <m:ctrlPr>
                            <a:rPr lang="en-US" i="1">
                              <a:latin typeface="Cambria Math" panose="02040503050406030204" pitchFamily="18" charset="0"/>
                              <a:cs typeface="Times New Roman" panose="02020603050405020304" pitchFamily="18" charset="0"/>
                            </a:rPr>
                          </m:ctrlPr>
                        </m:sSupPr>
                        <m:e>
                          <m:r>
                            <a:rPr lang="en-US" i="1">
                              <a:latin typeface="Cambria Math" panose="02040503050406030204" pitchFamily="18" charset="0"/>
                              <a:ea typeface="Cambria Math" panose="02040503050406030204" pitchFamily="18" charset="0"/>
                              <a:cs typeface="Times New Roman" panose="02020603050405020304" pitchFamily="18" charset="0"/>
                            </a:rPr>
                            <m:t>𝜎</m:t>
                          </m:r>
                        </m:e>
                        <m:sup>
                          <m:r>
                            <a:rPr lang="en-US" i="1">
                              <a:latin typeface="Cambria Math" panose="02040503050406030204" pitchFamily="18" charset="0"/>
                              <a:cs typeface="Times New Roman" panose="02020603050405020304" pitchFamily="18" charset="0"/>
                            </a:rPr>
                            <m:t>2</m:t>
                          </m:r>
                        </m:sup>
                      </m:sSup>
                      <m:r>
                        <a:rPr lang="en-US" i="1">
                          <a:latin typeface="Cambria Math" panose="02040503050406030204" pitchFamily="18" charset="0"/>
                          <a:cs typeface="Times New Roman" panose="02020603050405020304" pitchFamily="18" charset="0"/>
                        </a:rPr>
                        <m:t>)</m:t>
                      </m:r>
                    </m:oMath>
                  </m:oMathPara>
                </a14:m>
                <a:endParaRPr lang="en-US" dirty="0"/>
              </a:p>
            </p:txBody>
          </p:sp>
        </mc:Choice>
        <mc:Fallback>
          <p:sp>
            <p:nvSpPr>
              <p:cNvPr id="24" name="Rectangle 23">
                <a:extLst>
                  <a:ext uri="{FF2B5EF4-FFF2-40B4-BE49-F238E27FC236}">
                    <a16:creationId xmlns:a16="http://schemas.microsoft.com/office/drawing/2014/main" id="{DD394378-5ED3-E441-8E27-D645D7E78014}"/>
                  </a:ext>
                </a:extLst>
              </p:cNvPr>
              <p:cNvSpPr>
                <a:spLocks noRot="1" noChangeAspect="1" noMove="1" noResize="1" noEditPoints="1" noAdjustHandles="1" noChangeArrowheads="1" noChangeShapeType="1" noTextEdit="1"/>
              </p:cNvSpPr>
              <p:nvPr/>
            </p:nvSpPr>
            <p:spPr>
              <a:xfrm>
                <a:off x="3868201" y="6281282"/>
                <a:ext cx="1455335" cy="369332"/>
              </a:xfrm>
              <a:prstGeom prst="rect">
                <a:avLst/>
              </a:prstGeom>
              <a:blipFill>
                <a:blip r:embed="rId5"/>
                <a:stretch>
                  <a:fillRect b="-13333"/>
                </a:stretch>
              </a:blipFill>
            </p:spPr>
            <p:txBody>
              <a:bodyPr/>
              <a:lstStyle/>
              <a:p>
                <a:r>
                  <a:rPr lang="en-US">
                    <a:noFill/>
                  </a:rPr>
                  <a:t> </a:t>
                </a:r>
              </a:p>
            </p:txBody>
          </p:sp>
        </mc:Fallback>
      </mc:AlternateContent>
      <p:sp>
        <p:nvSpPr>
          <p:cNvPr id="32" name="Rectangle 31">
            <a:extLst>
              <a:ext uri="{FF2B5EF4-FFF2-40B4-BE49-F238E27FC236}">
                <a16:creationId xmlns:a16="http://schemas.microsoft.com/office/drawing/2014/main" id="{BFD31210-F52B-BF45-8FAC-B95E049B457F}"/>
              </a:ext>
            </a:extLst>
          </p:cNvPr>
          <p:cNvSpPr/>
          <p:nvPr/>
        </p:nvSpPr>
        <p:spPr>
          <a:xfrm>
            <a:off x="443898" y="2860701"/>
            <a:ext cx="8136125" cy="2187390"/>
          </a:xfrm>
          <a:prstGeom prst="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3" name="Rectangle 32">
            <a:extLst>
              <a:ext uri="{FF2B5EF4-FFF2-40B4-BE49-F238E27FC236}">
                <a16:creationId xmlns:a16="http://schemas.microsoft.com/office/drawing/2014/main" id="{1F39F643-3D0F-1145-9334-67886AC25974}"/>
              </a:ext>
            </a:extLst>
          </p:cNvPr>
          <p:cNvSpPr/>
          <p:nvPr/>
        </p:nvSpPr>
        <p:spPr>
          <a:xfrm>
            <a:off x="8580024" y="2864358"/>
            <a:ext cx="82061" cy="2187390"/>
          </a:xfrm>
          <a:prstGeom prst="rect">
            <a:avLst/>
          </a:prstGeom>
          <a:solidFill>
            <a:srgbClr val="FF00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6" name="Left Brace 35">
            <a:extLst>
              <a:ext uri="{FF2B5EF4-FFF2-40B4-BE49-F238E27FC236}">
                <a16:creationId xmlns:a16="http://schemas.microsoft.com/office/drawing/2014/main" id="{B8F126E7-7314-084E-B38E-87CA7142A5F3}"/>
              </a:ext>
            </a:extLst>
          </p:cNvPr>
          <p:cNvSpPr/>
          <p:nvPr/>
        </p:nvSpPr>
        <p:spPr>
          <a:xfrm rot="16200000">
            <a:off x="4314509" y="1288272"/>
            <a:ext cx="394903" cy="8136126"/>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37" name="TextBox 36">
            <a:extLst>
              <a:ext uri="{FF2B5EF4-FFF2-40B4-BE49-F238E27FC236}">
                <a16:creationId xmlns:a16="http://schemas.microsoft.com/office/drawing/2014/main" id="{3515C67B-A6C9-9C46-B25E-31767E52E9EB}"/>
              </a:ext>
            </a:extLst>
          </p:cNvPr>
          <p:cNvSpPr txBox="1"/>
          <p:nvPr/>
        </p:nvSpPr>
        <p:spPr>
          <a:xfrm>
            <a:off x="4278671" y="5507302"/>
            <a:ext cx="585159" cy="300082"/>
          </a:xfrm>
          <a:prstGeom prst="rect">
            <a:avLst/>
          </a:prstGeom>
          <a:noFill/>
        </p:spPr>
        <p:txBody>
          <a:bodyPr wrap="square" rtlCol="0">
            <a:spAutoFit/>
          </a:bodyPr>
          <a:lstStyle/>
          <a:p>
            <a:r>
              <a:rPr lang="en-US" sz="1350" dirty="0">
                <a:solidFill>
                  <a:srgbClr val="0070C0"/>
                </a:solidFill>
              </a:rPr>
              <a:t>1195</a:t>
            </a:r>
          </a:p>
        </p:txBody>
      </p:sp>
      <p:sp>
        <p:nvSpPr>
          <p:cNvPr id="39" name="Left Brace 38">
            <a:extLst>
              <a:ext uri="{FF2B5EF4-FFF2-40B4-BE49-F238E27FC236}">
                <a16:creationId xmlns:a16="http://schemas.microsoft.com/office/drawing/2014/main" id="{14652002-0D9A-1A40-9243-7DBDC5C64551}"/>
              </a:ext>
            </a:extLst>
          </p:cNvPr>
          <p:cNvSpPr/>
          <p:nvPr/>
        </p:nvSpPr>
        <p:spPr>
          <a:xfrm rot="16200000">
            <a:off x="8402529" y="5229868"/>
            <a:ext cx="439286" cy="74602"/>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40" name="TextBox 39">
            <a:extLst>
              <a:ext uri="{FF2B5EF4-FFF2-40B4-BE49-F238E27FC236}">
                <a16:creationId xmlns:a16="http://schemas.microsoft.com/office/drawing/2014/main" id="{8206AF88-DB98-6B45-BEFF-09869872FA12}"/>
              </a:ext>
            </a:extLst>
          </p:cNvPr>
          <p:cNvSpPr txBox="1"/>
          <p:nvPr/>
        </p:nvSpPr>
        <p:spPr>
          <a:xfrm flipH="1">
            <a:off x="8546058" y="5466234"/>
            <a:ext cx="289653" cy="300082"/>
          </a:xfrm>
          <a:prstGeom prst="rect">
            <a:avLst/>
          </a:prstGeom>
          <a:noFill/>
        </p:spPr>
        <p:txBody>
          <a:bodyPr wrap="square" rtlCol="0">
            <a:spAutoFit/>
          </a:bodyPr>
          <a:lstStyle/>
          <a:p>
            <a:r>
              <a:rPr lang="en-US" sz="1350" dirty="0">
                <a:solidFill>
                  <a:srgbClr val="FF0000"/>
                </a:solidFill>
              </a:rPr>
              <a:t>5</a:t>
            </a:r>
          </a:p>
        </p:txBody>
      </p:sp>
      <p:sp>
        <p:nvSpPr>
          <p:cNvPr id="41" name="Rectangle 40">
            <a:extLst>
              <a:ext uri="{FF2B5EF4-FFF2-40B4-BE49-F238E27FC236}">
                <a16:creationId xmlns:a16="http://schemas.microsoft.com/office/drawing/2014/main" id="{5FA506A1-63CB-3649-BCA8-ED78B4511A43}"/>
              </a:ext>
            </a:extLst>
          </p:cNvPr>
          <p:cNvSpPr/>
          <p:nvPr/>
        </p:nvSpPr>
        <p:spPr>
          <a:xfrm>
            <a:off x="6335973" y="5967221"/>
            <a:ext cx="839316" cy="214343"/>
          </a:xfrm>
          <a:prstGeom prst="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42" name="Rectangle 41">
            <a:extLst>
              <a:ext uri="{FF2B5EF4-FFF2-40B4-BE49-F238E27FC236}">
                <a16:creationId xmlns:a16="http://schemas.microsoft.com/office/drawing/2014/main" id="{37C60BBD-2C1F-5242-874B-6D05F708991B}"/>
              </a:ext>
            </a:extLst>
          </p:cNvPr>
          <p:cNvSpPr/>
          <p:nvPr/>
        </p:nvSpPr>
        <p:spPr>
          <a:xfrm>
            <a:off x="6335974" y="6326064"/>
            <a:ext cx="864095" cy="211919"/>
          </a:xfrm>
          <a:prstGeom prst="rect">
            <a:avLst/>
          </a:prstGeom>
          <a:solidFill>
            <a:srgbClr val="FF00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TextBox 7">
            <a:extLst>
              <a:ext uri="{FF2B5EF4-FFF2-40B4-BE49-F238E27FC236}">
                <a16:creationId xmlns:a16="http://schemas.microsoft.com/office/drawing/2014/main" id="{39FB269A-2960-804E-9A10-D795AB553E67}"/>
              </a:ext>
            </a:extLst>
          </p:cNvPr>
          <p:cNvSpPr txBox="1"/>
          <p:nvPr/>
        </p:nvSpPr>
        <p:spPr>
          <a:xfrm>
            <a:off x="7236724" y="5936513"/>
            <a:ext cx="1157321" cy="300082"/>
          </a:xfrm>
          <a:prstGeom prst="rect">
            <a:avLst/>
          </a:prstGeom>
          <a:noFill/>
        </p:spPr>
        <p:txBody>
          <a:bodyPr wrap="square" rtlCol="0">
            <a:spAutoFit/>
          </a:bodyPr>
          <a:lstStyle/>
          <a:p>
            <a:r>
              <a:rPr lang="en-US" sz="1350" dirty="0"/>
              <a:t>Training</a:t>
            </a:r>
          </a:p>
        </p:txBody>
      </p:sp>
      <p:sp>
        <p:nvSpPr>
          <p:cNvPr id="43" name="TextBox 42">
            <a:extLst>
              <a:ext uri="{FF2B5EF4-FFF2-40B4-BE49-F238E27FC236}">
                <a16:creationId xmlns:a16="http://schemas.microsoft.com/office/drawing/2014/main" id="{EFA54EDC-B0EF-4C40-8917-41A8757445C5}"/>
              </a:ext>
            </a:extLst>
          </p:cNvPr>
          <p:cNvSpPr txBox="1"/>
          <p:nvPr/>
        </p:nvSpPr>
        <p:spPr>
          <a:xfrm>
            <a:off x="7257195" y="6273052"/>
            <a:ext cx="1157321" cy="300082"/>
          </a:xfrm>
          <a:prstGeom prst="rect">
            <a:avLst/>
          </a:prstGeom>
          <a:noFill/>
        </p:spPr>
        <p:txBody>
          <a:bodyPr wrap="square" rtlCol="0">
            <a:spAutoFit/>
          </a:bodyPr>
          <a:lstStyle/>
          <a:p>
            <a:r>
              <a:rPr lang="en-US" sz="1350" dirty="0"/>
              <a:t>Test</a:t>
            </a:r>
          </a:p>
        </p:txBody>
      </p:sp>
    </p:spTree>
    <p:extLst>
      <p:ext uri="{BB962C8B-B14F-4D97-AF65-F5344CB8AC3E}">
        <p14:creationId xmlns:p14="http://schemas.microsoft.com/office/powerpoint/2010/main" val="333439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500"/>
                                        <p:tgtEl>
                                          <p:spTgt spid="3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fade">
                                      <p:cBhvr>
                                        <p:cTn id="1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p:bldP spid="39" grpId="0" animBg="1"/>
      <p:bldP spid="40"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8F6AAAE-B696-7942-B9CE-6ED27BF07E22}"/>
              </a:ext>
            </a:extLst>
          </p:cNvPr>
          <p:cNvPicPr>
            <a:picLocks noChangeAspect="1"/>
          </p:cNvPicPr>
          <p:nvPr/>
        </p:nvPicPr>
        <p:blipFill rotWithShape="1">
          <a:blip r:embed="rId2"/>
          <a:srcRect b="8628"/>
          <a:stretch/>
        </p:blipFill>
        <p:spPr>
          <a:xfrm>
            <a:off x="61416" y="2609931"/>
            <a:ext cx="9017519" cy="2686004"/>
          </a:xfrm>
          <a:prstGeom prst="rect">
            <a:avLst/>
          </a:prstGeom>
        </p:spPr>
      </p:pic>
      <mc:AlternateContent xmlns:mc="http://schemas.openxmlformats.org/markup-compatibility/2006">
        <mc:Choice xmlns:a14="http://schemas.microsoft.com/office/drawing/2010/main" Requires="a14">
          <p:sp>
            <p:nvSpPr>
              <p:cNvPr id="2" name="Title 1">
                <a:extLst>
                  <a:ext uri="{FF2B5EF4-FFF2-40B4-BE49-F238E27FC236}">
                    <a16:creationId xmlns:a16="http://schemas.microsoft.com/office/drawing/2014/main" id="{71C5690D-DEFA-BC47-8B65-A47B1377321E}"/>
                  </a:ext>
                </a:extLst>
              </p:cNvPr>
              <p:cNvSpPr>
                <a:spLocks noGrp="1"/>
              </p:cNvSpPr>
              <p:nvPr>
                <p:ph type="title"/>
              </p:nvPr>
            </p:nvSpPr>
            <p:spPr>
              <a:xfrm>
                <a:off x="61416" y="1002425"/>
                <a:ext cx="9017518" cy="711993"/>
              </a:xfrm>
            </p:spPr>
            <p:txBody>
              <a:bodyPr>
                <a:normAutofit fontScale="90000"/>
              </a:bodyPr>
              <a:lstStyle/>
              <a:p>
                <a:pPr algn="ctr"/>
                <a:r>
                  <a:rPr lang="en-US" dirty="0"/>
                  <a:t>AR(1) with </a:t>
                </a:r>
                <a14:m>
                  <m:oMath xmlns:m="http://schemas.openxmlformats.org/officeDocument/2006/math">
                    <m:r>
                      <a:rPr lang="en-US" sz="2400">
                        <a:latin typeface="Cambria Math" panose="02040503050406030204" pitchFamily="18" charset="0"/>
                        <a:cs typeface="Times New Roman" panose="02020603050405020304" pitchFamily="18" charset="0"/>
                      </a:rPr>
                      <m:t>0</m:t>
                    </m:r>
                    <m:r>
                      <a:rPr lang="en-US" sz="2400" i="1">
                        <a:latin typeface="Cambria Math" panose="02040503050406030204" pitchFamily="18" charset="0"/>
                        <a:cs typeface="Times New Roman" panose="02020603050405020304" pitchFamily="18" charset="0"/>
                      </a:rPr>
                      <m:t>&lt;</m:t>
                    </m:r>
                    <m:sSub>
                      <m:sSubPr>
                        <m:ctrlPr>
                          <a:rPr lang="en-US" sz="2400" i="1">
                            <a:latin typeface="Cambria Math" panose="02040503050406030204" pitchFamily="18" charset="0"/>
                            <a:cs typeface="Times New Roman" panose="02020603050405020304" pitchFamily="18" charset="0"/>
                          </a:rPr>
                        </m:ctrlPr>
                      </m:sSubPr>
                      <m:e>
                        <m:r>
                          <a:rPr lang="en-US" sz="2400" i="1">
                            <a:latin typeface="Cambria Math" panose="02040503050406030204" pitchFamily="18" charset="0"/>
                            <a:ea typeface="Cambria Math" panose="02040503050406030204" pitchFamily="18" charset="0"/>
                            <a:cs typeface="Times New Roman" panose="02020603050405020304" pitchFamily="18" charset="0"/>
                          </a:rPr>
                          <m:t>𝜑</m:t>
                        </m:r>
                      </m:e>
                      <m:sub>
                        <m:r>
                          <a:rPr lang="en-US" sz="2400" i="1">
                            <a:latin typeface="Cambria Math" panose="02040503050406030204" pitchFamily="18" charset="0"/>
                            <a:cs typeface="Times New Roman" panose="02020603050405020304" pitchFamily="18" charset="0"/>
                          </a:rPr>
                          <m:t>1</m:t>
                        </m:r>
                      </m:sub>
                    </m:sSub>
                    <m:r>
                      <a:rPr lang="en-US" sz="2400" i="1">
                        <a:latin typeface="Cambria Math" panose="02040503050406030204" pitchFamily="18" charset="0"/>
                        <a:cs typeface="Times New Roman" panose="02020603050405020304" pitchFamily="18" charset="0"/>
                      </a:rPr>
                      <m:t>&lt;1</m:t>
                    </m:r>
                  </m:oMath>
                </a14:m>
                <a:r>
                  <a:rPr lang="en-US" dirty="0"/>
                  <a:t>: Stationary and “Wandering”</a:t>
                </a:r>
                <a:br>
                  <a:rPr lang="en-US" dirty="0"/>
                </a:br>
                <a:r>
                  <a:rPr lang="en-US" dirty="0"/>
                  <a:t>Rolling Window Strategy (H = 5)</a:t>
                </a:r>
                <a:br>
                  <a:rPr lang="en-US" dirty="0"/>
                </a:br>
                <a:r>
                  <a:rPr lang="en-US" dirty="0"/>
                  <a:t>Training = 200 observations</a:t>
                </a:r>
              </a:p>
            </p:txBody>
          </p:sp>
        </mc:Choice>
        <mc:Fallback>
          <p:sp>
            <p:nvSpPr>
              <p:cNvPr id="2" name="Title 1">
                <a:extLst>
                  <a:ext uri="{FF2B5EF4-FFF2-40B4-BE49-F238E27FC236}">
                    <a16:creationId xmlns:a16="http://schemas.microsoft.com/office/drawing/2014/main" id="{71C5690D-DEFA-BC47-8B65-A47B1377321E}"/>
                  </a:ext>
                </a:extLst>
              </p:cNvPr>
              <p:cNvSpPr>
                <a:spLocks noGrp="1" noRot="1" noChangeAspect="1" noMove="1" noResize="1" noEditPoints="1" noAdjustHandles="1" noChangeArrowheads="1" noChangeShapeType="1" noTextEdit="1"/>
              </p:cNvSpPr>
              <p:nvPr>
                <p:ph type="title"/>
              </p:nvPr>
            </p:nvSpPr>
            <p:spPr>
              <a:xfrm>
                <a:off x="61416" y="1002425"/>
                <a:ext cx="9017518" cy="711993"/>
              </a:xfrm>
              <a:blipFill>
                <a:blip r:embed="rId3"/>
                <a:stretch>
                  <a:fillRect t="-129825" b="-14386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3" name="Content Placeholder 2">
                <a:extLst>
                  <a:ext uri="{FF2B5EF4-FFF2-40B4-BE49-F238E27FC236}">
                    <a16:creationId xmlns:a16="http://schemas.microsoft.com/office/drawing/2014/main" id="{EFB8784D-FFB9-6B4C-85C3-3735EED480BD}"/>
                  </a:ext>
                </a:extLst>
              </p:cNvPr>
              <p:cNvSpPr>
                <a:spLocks noGrp="1"/>
              </p:cNvSpPr>
              <p:nvPr>
                <p:ph idx="1"/>
              </p:nvPr>
            </p:nvSpPr>
            <p:spPr>
              <a:xfrm>
                <a:off x="628650" y="5808530"/>
                <a:ext cx="7886700" cy="452438"/>
              </a:xfrm>
            </p:spPr>
            <p:txBody>
              <a:bodyPr>
                <a:normAutofit fontScale="92500"/>
              </a:bodyPr>
              <a:lstStyle/>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𝑋</m:t>
                          </m:r>
                        </m:e>
                        <m:sub>
                          <m:r>
                            <a:rPr lang="en-US" i="1">
                              <a:latin typeface="Cambria Math" panose="02040503050406030204" pitchFamily="18" charset="0"/>
                              <a:cs typeface="Times New Roman" panose="02020603050405020304" pitchFamily="18" charset="0"/>
                            </a:rPr>
                            <m:t>𝑡</m:t>
                          </m:r>
                        </m:sub>
                      </m:sSub>
                      <m:r>
                        <a:rPr lang="en-US" i="1">
                          <a:latin typeface="Cambria Math" panose="02040503050406030204" pitchFamily="18" charset="0"/>
                          <a:cs typeface="Times New Roman" panose="02020603050405020304" pitchFamily="18" charset="0"/>
                        </a:rPr>
                        <m:t>=.9</m:t>
                      </m:r>
                      <m:r>
                        <a:rPr lang="en-US" b="0" i="1" smtClean="0">
                          <a:latin typeface="Cambria Math" panose="02040503050406030204" pitchFamily="18" charset="0"/>
                          <a:cs typeface="Times New Roman" panose="02020603050405020304" pitchFamily="18" charset="0"/>
                        </a:rPr>
                        <m:t>7</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𝑋</m:t>
                          </m:r>
                        </m:e>
                        <m:sub>
                          <m:r>
                            <a:rPr lang="en-US" i="1">
                              <a:latin typeface="Cambria Math" panose="02040503050406030204" pitchFamily="18" charset="0"/>
                              <a:cs typeface="Times New Roman" panose="02020603050405020304" pitchFamily="18" charset="0"/>
                            </a:rPr>
                            <m:t>𝑡</m:t>
                          </m:r>
                          <m:r>
                            <a:rPr lang="en-US" i="1">
                              <a:latin typeface="Cambria Math" panose="02040503050406030204" pitchFamily="18" charset="0"/>
                              <a:cs typeface="Times New Roman" panose="02020603050405020304" pitchFamily="18" charset="0"/>
                            </a:rPr>
                            <m:t>−1</m:t>
                          </m:r>
                        </m:sub>
                      </m:sSub>
                      <m:r>
                        <a:rPr lang="en-US" i="1">
                          <a:latin typeface="Cambria Math" panose="02040503050406030204" pitchFamily="18" charset="0"/>
                          <a:cs typeface="Times New Roman" panose="02020603050405020304" pitchFamily="18" charset="0"/>
                        </a:rPr>
                        <m:t>+</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𝑎</m:t>
                          </m:r>
                        </m:e>
                        <m:sub>
                          <m:r>
                            <a:rPr lang="en-US" i="1">
                              <a:latin typeface="Cambria Math" panose="02040503050406030204" pitchFamily="18" charset="0"/>
                              <a:cs typeface="Times New Roman" panose="02020603050405020304" pitchFamily="18" charset="0"/>
                            </a:rPr>
                            <m:t>𝑡</m:t>
                          </m:r>
                        </m:sub>
                      </m:sSub>
                    </m:oMath>
                  </m:oMathPara>
                </a14:m>
                <a:endParaRPr lang="en-US" dirty="0"/>
              </a:p>
            </p:txBody>
          </p:sp>
        </mc:Choice>
        <mc:Fallback>
          <p:sp>
            <p:nvSpPr>
              <p:cNvPr id="13" name="Content Placeholder 2">
                <a:extLst>
                  <a:ext uri="{FF2B5EF4-FFF2-40B4-BE49-F238E27FC236}">
                    <a16:creationId xmlns:a16="http://schemas.microsoft.com/office/drawing/2014/main" id="{EFB8784D-FFB9-6B4C-85C3-3735EED480BD}"/>
                  </a:ext>
                </a:extLst>
              </p:cNvPr>
              <p:cNvSpPr>
                <a:spLocks noGrp="1" noRot="1" noChangeAspect="1" noMove="1" noResize="1" noEditPoints="1" noAdjustHandles="1" noChangeArrowheads="1" noChangeShapeType="1" noTextEdit="1"/>
              </p:cNvSpPr>
              <p:nvPr>
                <p:ph idx="1"/>
              </p:nvPr>
            </p:nvSpPr>
            <p:spPr>
              <a:xfrm>
                <a:off x="628650" y="5808530"/>
                <a:ext cx="7886700" cy="452438"/>
              </a:xfr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4" name="Rectangle 23">
                <a:extLst>
                  <a:ext uri="{FF2B5EF4-FFF2-40B4-BE49-F238E27FC236}">
                    <a16:creationId xmlns:a16="http://schemas.microsoft.com/office/drawing/2014/main" id="{DD394378-5ED3-E441-8E27-D645D7E78014}"/>
                  </a:ext>
                </a:extLst>
              </p:cNvPr>
              <p:cNvSpPr/>
              <p:nvPr/>
            </p:nvSpPr>
            <p:spPr>
              <a:xfrm>
                <a:off x="3868201" y="6184007"/>
                <a:ext cx="1455335"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𝑎</m:t>
                          </m:r>
                        </m:e>
                        <m:sub>
                          <m:r>
                            <a:rPr lang="en-US" i="1">
                              <a:latin typeface="Cambria Math" panose="02040503050406030204" pitchFamily="18" charset="0"/>
                              <a:cs typeface="Times New Roman" panose="02020603050405020304" pitchFamily="18" charset="0"/>
                            </a:rPr>
                            <m:t>𝑡</m:t>
                          </m:r>
                        </m:sub>
                      </m:sSub>
                      <m:r>
                        <a:rPr lang="en-US" i="1">
                          <a:latin typeface="Cambria Math" panose="02040503050406030204" pitchFamily="18" charset="0"/>
                          <a:cs typeface="Times New Roman" panose="02020603050405020304" pitchFamily="18" charset="0"/>
                        </a:rPr>
                        <m:t>~</m:t>
                      </m:r>
                      <m:r>
                        <a:rPr lang="en-US" i="1">
                          <a:latin typeface="Cambria Math" panose="02040503050406030204" pitchFamily="18" charset="0"/>
                          <a:cs typeface="Times New Roman" panose="02020603050405020304" pitchFamily="18" charset="0"/>
                        </a:rPr>
                        <m:t>𝑁</m:t>
                      </m:r>
                      <m:r>
                        <a:rPr lang="en-US" i="1">
                          <a:latin typeface="Cambria Math" panose="02040503050406030204" pitchFamily="18" charset="0"/>
                          <a:cs typeface="Times New Roman" panose="02020603050405020304" pitchFamily="18" charset="0"/>
                        </a:rPr>
                        <m:t>(0,</m:t>
                      </m:r>
                      <m:sSup>
                        <m:sSupPr>
                          <m:ctrlPr>
                            <a:rPr lang="en-US" i="1">
                              <a:latin typeface="Cambria Math" panose="02040503050406030204" pitchFamily="18" charset="0"/>
                              <a:cs typeface="Times New Roman" panose="02020603050405020304" pitchFamily="18" charset="0"/>
                            </a:rPr>
                          </m:ctrlPr>
                        </m:sSupPr>
                        <m:e>
                          <m:r>
                            <a:rPr lang="en-US" i="1">
                              <a:latin typeface="Cambria Math" panose="02040503050406030204" pitchFamily="18" charset="0"/>
                              <a:ea typeface="Cambria Math" panose="02040503050406030204" pitchFamily="18" charset="0"/>
                              <a:cs typeface="Times New Roman" panose="02020603050405020304" pitchFamily="18" charset="0"/>
                            </a:rPr>
                            <m:t>𝜎</m:t>
                          </m:r>
                        </m:e>
                        <m:sup>
                          <m:r>
                            <a:rPr lang="en-US" i="1">
                              <a:latin typeface="Cambria Math" panose="02040503050406030204" pitchFamily="18" charset="0"/>
                              <a:cs typeface="Times New Roman" panose="02020603050405020304" pitchFamily="18" charset="0"/>
                            </a:rPr>
                            <m:t>2</m:t>
                          </m:r>
                        </m:sup>
                      </m:sSup>
                      <m:r>
                        <a:rPr lang="en-US" i="1">
                          <a:latin typeface="Cambria Math" panose="02040503050406030204" pitchFamily="18" charset="0"/>
                          <a:cs typeface="Times New Roman" panose="02020603050405020304" pitchFamily="18" charset="0"/>
                        </a:rPr>
                        <m:t>)</m:t>
                      </m:r>
                    </m:oMath>
                  </m:oMathPara>
                </a14:m>
                <a:endParaRPr lang="en-US" dirty="0"/>
              </a:p>
            </p:txBody>
          </p:sp>
        </mc:Choice>
        <mc:Fallback>
          <p:sp>
            <p:nvSpPr>
              <p:cNvPr id="24" name="Rectangle 23">
                <a:extLst>
                  <a:ext uri="{FF2B5EF4-FFF2-40B4-BE49-F238E27FC236}">
                    <a16:creationId xmlns:a16="http://schemas.microsoft.com/office/drawing/2014/main" id="{DD394378-5ED3-E441-8E27-D645D7E78014}"/>
                  </a:ext>
                </a:extLst>
              </p:cNvPr>
              <p:cNvSpPr>
                <a:spLocks noRot="1" noChangeAspect="1" noMove="1" noResize="1" noEditPoints="1" noAdjustHandles="1" noChangeArrowheads="1" noChangeShapeType="1" noTextEdit="1"/>
              </p:cNvSpPr>
              <p:nvPr/>
            </p:nvSpPr>
            <p:spPr>
              <a:xfrm>
                <a:off x="3868201" y="6184007"/>
                <a:ext cx="1455335" cy="369332"/>
              </a:xfrm>
              <a:prstGeom prst="rect">
                <a:avLst/>
              </a:prstGeom>
              <a:blipFill>
                <a:blip r:embed="rId5"/>
                <a:stretch>
                  <a:fillRect b="-13333"/>
                </a:stretch>
              </a:blipFill>
            </p:spPr>
            <p:txBody>
              <a:bodyPr/>
              <a:lstStyle/>
              <a:p>
                <a:r>
                  <a:rPr lang="en-US">
                    <a:noFill/>
                  </a:rPr>
                  <a:t> </a:t>
                </a:r>
              </a:p>
            </p:txBody>
          </p:sp>
        </mc:Fallback>
      </mc:AlternateContent>
      <p:sp>
        <p:nvSpPr>
          <p:cNvPr id="5" name="Left Brace 4">
            <a:extLst>
              <a:ext uri="{FF2B5EF4-FFF2-40B4-BE49-F238E27FC236}">
                <a16:creationId xmlns:a16="http://schemas.microsoft.com/office/drawing/2014/main" id="{2B951E99-F6CD-FB40-94F0-DFE2E1707B33}"/>
              </a:ext>
            </a:extLst>
          </p:cNvPr>
          <p:cNvSpPr/>
          <p:nvPr/>
        </p:nvSpPr>
        <p:spPr>
          <a:xfrm rot="16200000">
            <a:off x="1244272" y="4415706"/>
            <a:ext cx="300038" cy="1316147"/>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4" name="TextBox 13">
            <a:extLst>
              <a:ext uri="{FF2B5EF4-FFF2-40B4-BE49-F238E27FC236}">
                <a16:creationId xmlns:a16="http://schemas.microsoft.com/office/drawing/2014/main" id="{379D3D1B-4E2D-3443-AAF6-2AA2046FB7A9}"/>
              </a:ext>
            </a:extLst>
          </p:cNvPr>
          <p:cNvSpPr txBox="1"/>
          <p:nvPr/>
        </p:nvSpPr>
        <p:spPr>
          <a:xfrm>
            <a:off x="1154773" y="5164021"/>
            <a:ext cx="414338" cy="507831"/>
          </a:xfrm>
          <a:prstGeom prst="rect">
            <a:avLst/>
          </a:prstGeom>
          <a:noFill/>
        </p:spPr>
        <p:txBody>
          <a:bodyPr wrap="square" rtlCol="0">
            <a:spAutoFit/>
          </a:bodyPr>
          <a:lstStyle/>
          <a:p>
            <a:r>
              <a:rPr lang="en-US" sz="1350" dirty="0">
                <a:solidFill>
                  <a:srgbClr val="0070C0"/>
                </a:solidFill>
              </a:rPr>
              <a:t>200</a:t>
            </a:r>
          </a:p>
        </p:txBody>
      </p:sp>
      <p:sp>
        <p:nvSpPr>
          <p:cNvPr id="4" name="Rectangle 3">
            <a:extLst>
              <a:ext uri="{FF2B5EF4-FFF2-40B4-BE49-F238E27FC236}">
                <a16:creationId xmlns:a16="http://schemas.microsoft.com/office/drawing/2014/main" id="{7A3C9FA1-1C29-3D47-A9D0-D70ED1185F22}"/>
              </a:ext>
            </a:extLst>
          </p:cNvPr>
          <p:cNvSpPr/>
          <p:nvPr/>
        </p:nvSpPr>
        <p:spPr>
          <a:xfrm>
            <a:off x="735256" y="2754916"/>
            <a:ext cx="1316273" cy="2187390"/>
          </a:xfrm>
          <a:prstGeom prst="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1" name="Rectangle 30">
            <a:extLst>
              <a:ext uri="{FF2B5EF4-FFF2-40B4-BE49-F238E27FC236}">
                <a16:creationId xmlns:a16="http://schemas.microsoft.com/office/drawing/2014/main" id="{0C53F9A8-BD5B-6740-BCC8-838E24977F83}"/>
              </a:ext>
            </a:extLst>
          </p:cNvPr>
          <p:cNvSpPr/>
          <p:nvPr/>
        </p:nvSpPr>
        <p:spPr>
          <a:xfrm>
            <a:off x="2063687" y="2753926"/>
            <a:ext cx="89306" cy="2187390"/>
          </a:xfrm>
          <a:prstGeom prst="rect">
            <a:avLst/>
          </a:prstGeom>
          <a:solidFill>
            <a:srgbClr val="FF00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6" name="Left Brace 35">
            <a:extLst>
              <a:ext uri="{FF2B5EF4-FFF2-40B4-BE49-F238E27FC236}">
                <a16:creationId xmlns:a16="http://schemas.microsoft.com/office/drawing/2014/main" id="{20AE7238-ACD2-9C4A-A813-C3DFB192C342}"/>
              </a:ext>
            </a:extLst>
          </p:cNvPr>
          <p:cNvSpPr/>
          <p:nvPr/>
        </p:nvSpPr>
        <p:spPr>
          <a:xfrm rot="16200000">
            <a:off x="1996747" y="5034153"/>
            <a:ext cx="225423" cy="90267"/>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37" name="TextBox 36">
            <a:extLst>
              <a:ext uri="{FF2B5EF4-FFF2-40B4-BE49-F238E27FC236}">
                <a16:creationId xmlns:a16="http://schemas.microsoft.com/office/drawing/2014/main" id="{63493ABD-A091-1241-92FE-1E4634DC990F}"/>
              </a:ext>
            </a:extLst>
          </p:cNvPr>
          <p:cNvSpPr txBox="1"/>
          <p:nvPr/>
        </p:nvSpPr>
        <p:spPr>
          <a:xfrm>
            <a:off x="2034618" y="5172567"/>
            <a:ext cx="162357" cy="276999"/>
          </a:xfrm>
          <a:prstGeom prst="rect">
            <a:avLst/>
          </a:prstGeom>
          <a:noFill/>
        </p:spPr>
        <p:txBody>
          <a:bodyPr wrap="square" rtlCol="0">
            <a:noAutofit/>
          </a:bodyPr>
          <a:lstStyle/>
          <a:p>
            <a:r>
              <a:rPr lang="en-US" sz="1350" dirty="0">
                <a:solidFill>
                  <a:srgbClr val="FF0000"/>
                </a:solidFill>
              </a:rPr>
              <a:t>5</a:t>
            </a:r>
          </a:p>
        </p:txBody>
      </p:sp>
      <p:sp>
        <p:nvSpPr>
          <p:cNvPr id="100" name="Left Brace 99">
            <a:extLst>
              <a:ext uri="{FF2B5EF4-FFF2-40B4-BE49-F238E27FC236}">
                <a16:creationId xmlns:a16="http://schemas.microsoft.com/office/drawing/2014/main" id="{C3D2114D-CBEB-0A47-8FEB-2172C77BE80E}"/>
              </a:ext>
            </a:extLst>
          </p:cNvPr>
          <p:cNvSpPr/>
          <p:nvPr/>
        </p:nvSpPr>
        <p:spPr>
          <a:xfrm rot="16200000">
            <a:off x="2484230" y="4415706"/>
            <a:ext cx="300038" cy="1316147"/>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01" name="TextBox 100">
            <a:extLst>
              <a:ext uri="{FF2B5EF4-FFF2-40B4-BE49-F238E27FC236}">
                <a16:creationId xmlns:a16="http://schemas.microsoft.com/office/drawing/2014/main" id="{3FCFBDDE-6494-8444-9532-1479134236B3}"/>
              </a:ext>
            </a:extLst>
          </p:cNvPr>
          <p:cNvSpPr txBox="1"/>
          <p:nvPr/>
        </p:nvSpPr>
        <p:spPr>
          <a:xfrm>
            <a:off x="2469274" y="5164021"/>
            <a:ext cx="414338" cy="507831"/>
          </a:xfrm>
          <a:prstGeom prst="rect">
            <a:avLst/>
          </a:prstGeom>
          <a:noFill/>
        </p:spPr>
        <p:txBody>
          <a:bodyPr wrap="square" rtlCol="0">
            <a:spAutoFit/>
          </a:bodyPr>
          <a:lstStyle/>
          <a:p>
            <a:r>
              <a:rPr lang="en-US" sz="1350" dirty="0">
                <a:solidFill>
                  <a:srgbClr val="0070C0"/>
                </a:solidFill>
              </a:rPr>
              <a:t>200</a:t>
            </a:r>
          </a:p>
        </p:txBody>
      </p:sp>
      <p:sp>
        <p:nvSpPr>
          <p:cNvPr id="102" name="Rectangle 101">
            <a:extLst>
              <a:ext uri="{FF2B5EF4-FFF2-40B4-BE49-F238E27FC236}">
                <a16:creationId xmlns:a16="http://schemas.microsoft.com/office/drawing/2014/main" id="{3949E2EC-C7BC-5142-841D-B6B84D23D02C}"/>
              </a:ext>
            </a:extLst>
          </p:cNvPr>
          <p:cNvSpPr/>
          <p:nvPr/>
        </p:nvSpPr>
        <p:spPr>
          <a:xfrm>
            <a:off x="1982668" y="2754916"/>
            <a:ext cx="1316273" cy="2187390"/>
          </a:xfrm>
          <a:prstGeom prst="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3" name="Rectangle 102">
            <a:extLst>
              <a:ext uri="{FF2B5EF4-FFF2-40B4-BE49-F238E27FC236}">
                <a16:creationId xmlns:a16="http://schemas.microsoft.com/office/drawing/2014/main" id="{CFEE55CC-C6AE-CF4B-BDA9-1DFCFEC01F11}"/>
              </a:ext>
            </a:extLst>
          </p:cNvPr>
          <p:cNvSpPr/>
          <p:nvPr/>
        </p:nvSpPr>
        <p:spPr>
          <a:xfrm>
            <a:off x="3311100" y="2753926"/>
            <a:ext cx="89306" cy="2187390"/>
          </a:xfrm>
          <a:prstGeom prst="rect">
            <a:avLst/>
          </a:prstGeom>
          <a:solidFill>
            <a:srgbClr val="FF00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4" name="Left Brace 103">
            <a:extLst>
              <a:ext uri="{FF2B5EF4-FFF2-40B4-BE49-F238E27FC236}">
                <a16:creationId xmlns:a16="http://schemas.microsoft.com/office/drawing/2014/main" id="{83C0445D-83E0-2546-A580-4D51C5B03348}"/>
              </a:ext>
            </a:extLst>
          </p:cNvPr>
          <p:cNvSpPr/>
          <p:nvPr/>
        </p:nvSpPr>
        <p:spPr>
          <a:xfrm rot="16200000">
            <a:off x="3244160" y="5034153"/>
            <a:ext cx="225423" cy="90267"/>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05" name="TextBox 104">
            <a:extLst>
              <a:ext uri="{FF2B5EF4-FFF2-40B4-BE49-F238E27FC236}">
                <a16:creationId xmlns:a16="http://schemas.microsoft.com/office/drawing/2014/main" id="{E589EEA0-C279-084A-82F7-0CBCE3156E05}"/>
              </a:ext>
            </a:extLst>
          </p:cNvPr>
          <p:cNvSpPr txBox="1"/>
          <p:nvPr/>
        </p:nvSpPr>
        <p:spPr>
          <a:xfrm>
            <a:off x="3282031" y="5172567"/>
            <a:ext cx="162357" cy="276999"/>
          </a:xfrm>
          <a:prstGeom prst="rect">
            <a:avLst/>
          </a:prstGeom>
          <a:noFill/>
        </p:spPr>
        <p:txBody>
          <a:bodyPr wrap="square" rtlCol="0">
            <a:noAutofit/>
          </a:bodyPr>
          <a:lstStyle/>
          <a:p>
            <a:r>
              <a:rPr lang="en-US" sz="1350" dirty="0">
                <a:solidFill>
                  <a:srgbClr val="FF0000"/>
                </a:solidFill>
              </a:rPr>
              <a:t>5</a:t>
            </a:r>
          </a:p>
        </p:txBody>
      </p:sp>
      <p:sp>
        <p:nvSpPr>
          <p:cNvPr id="106" name="Left Brace 105">
            <a:extLst>
              <a:ext uri="{FF2B5EF4-FFF2-40B4-BE49-F238E27FC236}">
                <a16:creationId xmlns:a16="http://schemas.microsoft.com/office/drawing/2014/main" id="{782C2D83-3B4C-1842-A44D-C2411D87439B}"/>
              </a:ext>
            </a:extLst>
          </p:cNvPr>
          <p:cNvSpPr/>
          <p:nvPr/>
        </p:nvSpPr>
        <p:spPr>
          <a:xfrm rot="16200000">
            <a:off x="3933848" y="4414716"/>
            <a:ext cx="300038" cy="1316147"/>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07" name="TextBox 106">
            <a:extLst>
              <a:ext uri="{FF2B5EF4-FFF2-40B4-BE49-F238E27FC236}">
                <a16:creationId xmlns:a16="http://schemas.microsoft.com/office/drawing/2014/main" id="{A4CDDAEF-310E-CD44-BC7C-654FEE1063FB}"/>
              </a:ext>
            </a:extLst>
          </p:cNvPr>
          <p:cNvSpPr txBox="1"/>
          <p:nvPr/>
        </p:nvSpPr>
        <p:spPr>
          <a:xfrm>
            <a:off x="3889075" y="5163031"/>
            <a:ext cx="414338" cy="507831"/>
          </a:xfrm>
          <a:prstGeom prst="rect">
            <a:avLst/>
          </a:prstGeom>
          <a:noFill/>
        </p:spPr>
        <p:txBody>
          <a:bodyPr wrap="square" rtlCol="0">
            <a:spAutoFit/>
          </a:bodyPr>
          <a:lstStyle/>
          <a:p>
            <a:r>
              <a:rPr lang="en-US" sz="1350" dirty="0">
                <a:solidFill>
                  <a:srgbClr val="0070C0"/>
                </a:solidFill>
              </a:rPr>
              <a:t>200</a:t>
            </a:r>
          </a:p>
        </p:txBody>
      </p:sp>
      <p:sp>
        <p:nvSpPr>
          <p:cNvPr id="108" name="Rectangle 107">
            <a:extLst>
              <a:ext uri="{FF2B5EF4-FFF2-40B4-BE49-F238E27FC236}">
                <a16:creationId xmlns:a16="http://schemas.microsoft.com/office/drawing/2014/main" id="{90B6E5D2-295E-654B-BE25-09CEAC8720A9}"/>
              </a:ext>
            </a:extLst>
          </p:cNvPr>
          <p:cNvSpPr/>
          <p:nvPr/>
        </p:nvSpPr>
        <p:spPr>
          <a:xfrm>
            <a:off x="3424832" y="2753926"/>
            <a:ext cx="1316273" cy="2187390"/>
          </a:xfrm>
          <a:prstGeom prst="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9" name="Rectangle 108">
            <a:extLst>
              <a:ext uri="{FF2B5EF4-FFF2-40B4-BE49-F238E27FC236}">
                <a16:creationId xmlns:a16="http://schemas.microsoft.com/office/drawing/2014/main" id="{10A1D394-CC4D-2747-9059-288948454FD7}"/>
              </a:ext>
            </a:extLst>
          </p:cNvPr>
          <p:cNvSpPr/>
          <p:nvPr/>
        </p:nvSpPr>
        <p:spPr>
          <a:xfrm>
            <a:off x="4753264" y="2752936"/>
            <a:ext cx="89306" cy="2187390"/>
          </a:xfrm>
          <a:prstGeom prst="rect">
            <a:avLst/>
          </a:prstGeom>
          <a:solidFill>
            <a:srgbClr val="FF00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0" name="Left Brace 109">
            <a:extLst>
              <a:ext uri="{FF2B5EF4-FFF2-40B4-BE49-F238E27FC236}">
                <a16:creationId xmlns:a16="http://schemas.microsoft.com/office/drawing/2014/main" id="{3B0F76E6-D8E7-4C41-8582-D09A055F0BAA}"/>
              </a:ext>
            </a:extLst>
          </p:cNvPr>
          <p:cNvSpPr/>
          <p:nvPr/>
        </p:nvSpPr>
        <p:spPr>
          <a:xfrm rot="16200000">
            <a:off x="4686323" y="5033163"/>
            <a:ext cx="225423" cy="90267"/>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11" name="TextBox 110">
            <a:extLst>
              <a:ext uri="{FF2B5EF4-FFF2-40B4-BE49-F238E27FC236}">
                <a16:creationId xmlns:a16="http://schemas.microsoft.com/office/drawing/2014/main" id="{9EAB3DE4-BAFE-DB46-8E72-24D0D147509F}"/>
              </a:ext>
            </a:extLst>
          </p:cNvPr>
          <p:cNvSpPr txBox="1"/>
          <p:nvPr/>
        </p:nvSpPr>
        <p:spPr>
          <a:xfrm>
            <a:off x="4724195" y="5171577"/>
            <a:ext cx="162357" cy="276999"/>
          </a:xfrm>
          <a:prstGeom prst="rect">
            <a:avLst/>
          </a:prstGeom>
          <a:noFill/>
        </p:spPr>
        <p:txBody>
          <a:bodyPr wrap="square" rtlCol="0">
            <a:noAutofit/>
          </a:bodyPr>
          <a:lstStyle/>
          <a:p>
            <a:r>
              <a:rPr lang="en-US" sz="1350" dirty="0">
                <a:solidFill>
                  <a:srgbClr val="FF0000"/>
                </a:solidFill>
              </a:rPr>
              <a:t>5</a:t>
            </a:r>
          </a:p>
        </p:txBody>
      </p:sp>
      <p:sp>
        <p:nvSpPr>
          <p:cNvPr id="112" name="Left Brace 111">
            <a:extLst>
              <a:ext uri="{FF2B5EF4-FFF2-40B4-BE49-F238E27FC236}">
                <a16:creationId xmlns:a16="http://schemas.microsoft.com/office/drawing/2014/main" id="{DF8F8725-94DC-E646-99CE-95BDF9E9AA3C}"/>
              </a:ext>
            </a:extLst>
          </p:cNvPr>
          <p:cNvSpPr/>
          <p:nvPr/>
        </p:nvSpPr>
        <p:spPr>
          <a:xfrm rot="16200000">
            <a:off x="5091955" y="4420241"/>
            <a:ext cx="300038" cy="1303116"/>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13" name="TextBox 112">
            <a:extLst>
              <a:ext uri="{FF2B5EF4-FFF2-40B4-BE49-F238E27FC236}">
                <a16:creationId xmlns:a16="http://schemas.microsoft.com/office/drawing/2014/main" id="{58A44B24-58D2-3E44-9AEE-AA388F7389B5}"/>
              </a:ext>
            </a:extLst>
          </p:cNvPr>
          <p:cNvSpPr txBox="1"/>
          <p:nvPr/>
        </p:nvSpPr>
        <p:spPr>
          <a:xfrm>
            <a:off x="5069545" y="5162041"/>
            <a:ext cx="414338" cy="507831"/>
          </a:xfrm>
          <a:prstGeom prst="rect">
            <a:avLst/>
          </a:prstGeom>
          <a:noFill/>
        </p:spPr>
        <p:txBody>
          <a:bodyPr wrap="square" rtlCol="0">
            <a:spAutoFit/>
          </a:bodyPr>
          <a:lstStyle/>
          <a:p>
            <a:r>
              <a:rPr lang="en-US" sz="1350" dirty="0">
                <a:solidFill>
                  <a:srgbClr val="0070C0"/>
                </a:solidFill>
              </a:rPr>
              <a:t>200</a:t>
            </a:r>
          </a:p>
        </p:txBody>
      </p:sp>
      <p:sp>
        <p:nvSpPr>
          <p:cNvPr id="114" name="Rectangle 113">
            <a:extLst>
              <a:ext uri="{FF2B5EF4-FFF2-40B4-BE49-F238E27FC236}">
                <a16:creationId xmlns:a16="http://schemas.microsoft.com/office/drawing/2014/main" id="{E845E3A1-59AA-9A4D-8F0D-64333A732B78}"/>
              </a:ext>
            </a:extLst>
          </p:cNvPr>
          <p:cNvSpPr/>
          <p:nvPr/>
        </p:nvSpPr>
        <p:spPr>
          <a:xfrm>
            <a:off x="4582939" y="2752936"/>
            <a:ext cx="1316273" cy="2187390"/>
          </a:xfrm>
          <a:prstGeom prst="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5" name="Rectangle 114">
            <a:extLst>
              <a:ext uri="{FF2B5EF4-FFF2-40B4-BE49-F238E27FC236}">
                <a16:creationId xmlns:a16="http://schemas.microsoft.com/office/drawing/2014/main" id="{F1744870-3681-1948-A555-98CCB6B3C666}"/>
              </a:ext>
            </a:extLst>
          </p:cNvPr>
          <p:cNvSpPr/>
          <p:nvPr/>
        </p:nvSpPr>
        <p:spPr>
          <a:xfrm>
            <a:off x="5911370" y="2751946"/>
            <a:ext cx="89306" cy="2187390"/>
          </a:xfrm>
          <a:prstGeom prst="rect">
            <a:avLst/>
          </a:prstGeom>
          <a:solidFill>
            <a:srgbClr val="FF00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6" name="Left Brace 115">
            <a:extLst>
              <a:ext uri="{FF2B5EF4-FFF2-40B4-BE49-F238E27FC236}">
                <a16:creationId xmlns:a16="http://schemas.microsoft.com/office/drawing/2014/main" id="{B6FDCA4D-87D6-5543-B864-79C63BFDB2FC}"/>
              </a:ext>
            </a:extLst>
          </p:cNvPr>
          <p:cNvSpPr/>
          <p:nvPr/>
        </p:nvSpPr>
        <p:spPr>
          <a:xfrm rot="16200000">
            <a:off x="5844430" y="5032173"/>
            <a:ext cx="225423" cy="90267"/>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17" name="TextBox 116">
            <a:extLst>
              <a:ext uri="{FF2B5EF4-FFF2-40B4-BE49-F238E27FC236}">
                <a16:creationId xmlns:a16="http://schemas.microsoft.com/office/drawing/2014/main" id="{3875372F-CAA5-7D4C-BE79-629A3CC1BF5C}"/>
              </a:ext>
            </a:extLst>
          </p:cNvPr>
          <p:cNvSpPr txBox="1"/>
          <p:nvPr/>
        </p:nvSpPr>
        <p:spPr>
          <a:xfrm>
            <a:off x="5882301" y="5170587"/>
            <a:ext cx="162357" cy="276999"/>
          </a:xfrm>
          <a:prstGeom prst="rect">
            <a:avLst/>
          </a:prstGeom>
          <a:noFill/>
        </p:spPr>
        <p:txBody>
          <a:bodyPr wrap="square" rtlCol="0">
            <a:noAutofit/>
          </a:bodyPr>
          <a:lstStyle/>
          <a:p>
            <a:r>
              <a:rPr lang="en-US" sz="1350" dirty="0">
                <a:solidFill>
                  <a:srgbClr val="FF0000"/>
                </a:solidFill>
              </a:rPr>
              <a:t>5</a:t>
            </a:r>
          </a:p>
        </p:txBody>
      </p:sp>
      <p:sp>
        <p:nvSpPr>
          <p:cNvPr id="118" name="Left Brace 117">
            <a:extLst>
              <a:ext uri="{FF2B5EF4-FFF2-40B4-BE49-F238E27FC236}">
                <a16:creationId xmlns:a16="http://schemas.microsoft.com/office/drawing/2014/main" id="{3902FF68-F7E7-C945-9C45-FECE08788862}"/>
              </a:ext>
            </a:extLst>
          </p:cNvPr>
          <p:cNvSpPr/>
          <p:nvPr/>
        </p:nvSpPr>
        <p:spPr>
          <a:xfrm rot="16200000">
            <a:off x="6621562" y="4419251"/>
            <a:ext cx="300038" cy="1303116"/>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19" name="TextBox 118">
            <a:extLst>
              <a:ext uri="{FF2B5EF4-FFF2-40B4-BE49-F238E27FC236}">
                <a16:creationId xmlns:a16="http://schemas.microsoft.com/office/drawing/2014/main" id="{5CC962DF-1DC4-EC42-BD65-7C09EBFC10BB}"/>
              </a:ext>
            </a:extLst>
          </p:cNvPr>
          <p:cNvSpPr txBox="1"/>
          <p:nvPr/>
        </p:nvSpPr>
        <p:spPr>
          <a:xfrm>
            <a:off x="6584241" y="5161051"/>
            <a:ext cx="414338" cy="507831"/>
          </a:xfrm>
          <a:prstGeom prst="rect">
            <a:avLst/>
          </a:prstGeom>
          <a:noFill/>
        </p:spPr>
        <p:txBody>
          <a:bodyPr wrap="square" rtlCol="0">
            <a:spAutoFit/>
          </a:bodyPr>
          <a:lstStyle/>
          <a:p>
            <a:r>
              <a:rPr lang="en-US" sz="1350" dirty="0">
                <a:solidFill>
                  <a:srgbClr val="0070C0"/>
                </a:solidFill>
              </a:rPr>
              <a:t>200</a:t>
            </a:r>
          </a:p>
        </p:txBody>
      </p:sp>
      <p:sp>
        <p:nvSpPr>
          <p:cNvPr id="120" name="Rectangle 119">
            <a:extLst>
              <a:ext uri="{FF2B5EF4-FFF2-40B4-BE49-F238E27FC236}">
                <a16:creationId xmlns:a16="http://schemas.microsoft.com/office/drawing/2014/main" id="{DD72F7F5-F465-F345-B114-E00675C444D2}"/>
              </a:ext>
            </a:extLst>
          </p:cNvPr>
          <p:cNvSpPr/>
          <p:nvPr/>
        </p:nvSpPr>
        <p:spPr>
          <a:xfrm>
            <a:off x="6112546" y="2751946"/>
            <a:ext cx="1316273" cy="2187390"/>
          </a:xfrm>
          <a:prstGeom prst="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21" name="Rectangle 120">
            <a:extLst>
              <a:ext uri="{FF2B5EF4-FFF2-40B4-BE49-F238E27FC236}">
                <a16:creationId xmlns:a16="http://schemas.microsoft.com/office/drawing/2014/main" id="{6E0153CB-DA07-1141-BF7A-AC1B9E25F2AA}"/>
              </a:ext>
            </a:extLst>
          </p:cNvPr>
          <p:cNvSpPr/>
          <p:nvPr/>
        </p:nvSpPr>
        <p:spPr>
          <a:xfrm>
            <a:off x="7440977" y="2750956"/>
            <a:ext cx="89306" cy="2187390"/>
          </a:xfrm>
          <a:prstGeom prst="rect">
            <a:avLst/>
          </a:prstGeom>
          <a:solidFill>
            <a:srgbClr val="FF00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22" name="Left Brace 121">
            <a:extLst>
              <a:ext uri="{FF2B5EF4-FFF2-40B4-BE49-F238E27FC236}">
                <a16:creationId xmlns:a16="http://schemas.microsoft.com/office/drawing/2014/main" id="{E54601B1-68AD-1A41-9CAE-075BDA622F68}"/>
              </a:ext>
            </a:extLst>
          </p:cNvPr>
          <p:cNvSpPr/>
          <p:nvPr/>
        </p:nvSpPr>
        <p:spPr>
          <a:xfrm rot="16200000">
            <a:off x="7374037" y="5031183"/>
            <a:ext cx="225423" cy="90267"/>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23" name="TextBox 122">
            <a:extLst>
              <a:ext uri="{FF2B5EF4-FFF2-40B4-BE49-F238E27FC236}">
                <a16:creationId xmlns:a16="http://schemas.microsoft.com/office/drawing/2014/main" id="{25FC0BED-5A88-1343-A645-B046AA8BDAC3}"/>
              </a:ext>
            </a:extLst>
          </p:cNvPr>
          <p:cNvSpPr txBox="1"/>
          <p:nvPr/>
        </p:nvSpPr>
        <p:spPr>
          <a:xfrm>
            <a:off x="7411908" y="5169597"/>
            <a:ext cx="162357" cy="276999"/>
          </a:xfrm>
          <a:prstGeom prst="rect">
            <a:avLst/>
          </a:prstGeom>
          <a:noFill/>
        </p:spPr>
        <p:txBody>
          <a:bodyPr wrap="square" rtlCol="0">
            <a:noAutofit/>
          </a:bodyPr>
          <a:lstStyle/>
          <a:p>
            <a:r>
              <a:rPr lang="en-US" sz="1350" dirty="0">
                <a:solidFill>
                  <a:srgbClr val="FF0000"/>
                </a:solidFill>
              </a:rPr>
              <a:t>5</a:t>
            </a:r>
          </a:p>
        </p:txBody>
      </p:sp>
      <p:sp>
        <p:nvSpPr>
          <p:cNvPr id="124" name="Left Brace 123">
            <a:extLst>
              <a:ext uri="{FF2B5EF4-FFF2-40B4-BE49-F238E27FC236}">
                <a16:creationId xmlns:a16="http://schemas.microsoft.com/office/drawing/2014/main" id="{44C7C342-D97C-2141-A213-9A59789CF833}"/>
              </a:ext>
            </a:extLst>
          </p:cNvPr>
          <p:cNvSpPr/>
          <p:nvPr/>
        </p:nvSpPr>
        <p:spPr>
          <a:xfrm rot="16200000">
            <a:off x="7711072" y="4415400"/>
            <a:ext cx="300038" cy="1323746"/>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25" name="TextBox 124">
            <a:extLst>
              <a:ext uri="{FF2B5EF4-FFF2-40B4-BE49-F238E27FC236}">
                <a16:creationId xmlns:a16="http://schemas.microsoft.com/office/drawing/2014/main" id="{EC98C06E-B0D4-5B46-92BA-26D89074456D}"/>
              </a:ext>
            </a:extLst>
          </p:cNvPr>
          <p:cNvSpPr txBox="1"/>
          <p:nvPr/>
        </p:nvSpPr>
        <p:spPr>
          <a:xfrm>
            <a:off x="7681208" y="5160061"/>
            <a:ext cx="414338" cy="507831"/>
          </a:xfrm>
          <a:prstGeom prst="rect">
            <a:avLst/>
          </a:prstGeom>
          <a:noFill/>
        </p:spPr>
        <p:txBody>
          <a:bodyPr wrap="square" rtlCol="0">
            <a:spAutoFit/>
          </a:bodyPr>
          <a:lstStyle/>
          <a:p>
            <a:r>
              <a:rPr lang="en-US" sz="1350" dirty="0">
                <a:solidFill>
                  <a:srgbClr val="0070C0"/>
                </a:solidFill>
              </a:rPr>
              <a:t>200</a:t>
            </a:r>
          </a:p>
        </p:txBody>
      </p:sp>
      <p:sp>
        <p:nvSpPr>
          <p:cNvPr id="126" name="Rectangle 125">
            <a:extLst>
              <a:ext uri="{FF2B5EF4-FFF2-40B4-BE49-F238E27FC236}">
                <a16:creationId xmlns:a16="http://schemas.microsoft.com/office/drawing/2014/main" id="{7AD80CF0-3797-6B44-B955-E9F0E70DD604}"/>
              </a:ext>
            </a:extLst>
          </p:cNvPr>
          <p:cNvSpPr/>
          <p:nvPr/>
        </p:nvSpPr>
        <p:spPr>
          <a:xfrm>
            <a:off x="7202056" y="2750956"/>
            <a:ext cx="1316273" cy="2187390"/>
          </a:xfrm>
          <a:prstGeom prst="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27" name="Rectangle 126">
            <a:extLst>
              <a:ext uri="{FF2B5EF4-FFF2-40B4-BE49-F238E27FC236}">
                <a16:creationId xmlns:a16="http://schemas.microsoft.com/office/drawing/2014/main" id="{5671820E-1C6B-B941-B49B-ED4B6A947429}"/>
              </a:ext>
            </a:extLst>
          </p:cNvPr>
          <p:cNvSpPr/>
          <p:nvPr/>
        </p:nvSpPr>
        <p:spPr>
          <a:xfrm>
            <a:off x="8530487" y="2749966"/>
            <a:ext cx="89306" cy="2187390"/>
          </a:xfrm>
          <a:prstGeom prst="rect">
            <a:avLst/>
          </a:prstGeom>
          <a:solidFill>
            <a:srgbClr val="FF00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28" name="Left Brace 127">
            <a:extLst>
              <a:ext uri="{FF2B5EF4-FFF2-40B4-BE49-F238E27FC236}">
                <a16:creationId xmlns:a16="http://schemas.microsoft.com/office/drawing/2014/main" id="{BBAAC0C4-F4EF-2340-8807-E0EAC97FEE26}"/>
              </a:ext>
            </a:extLst>
          </p:cNvPr>
          <p:cNvSpPr/>
          <p:nvPr/>
        </p:nvSpPr>
        <p:spPr>
          <a:xfrm rot="16200000">
            <a:off x="8463547" y="5030193"/>
            <a:ext cx="225423" cy="90267"/>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29" name="TextBox 128">
            <a:extLst>
              <a:ext uri="{FF2B5EF4-FFF2-40B4-BE49-F238E27FC236}">
                <a16:creationId xmlns:a16="http://schemas.microsoft.com/office/drawing/2014/main" id="{8E8BC304-6C81-C84E-869D-D062221E7681}"/>
              </a:ext>
            </a:extLst>
          </p:cNvPr>
          <p:cNvSpPr txBox="1"/>
          <p:nvPr/>
        </p:nvSpPr>
        <p:spPr>
          <a:xfrm>
            <a:off x="8501418" y="5168607"/>
            <a:ext cx="162357" cy="276999"/>
          </a:xfrm>
          <a:prstGeom prst="rect">
            <a:avLst/>
          </a:prstGeom>
          <a:noFill/>
        </p:spPr>
        <p:txBody>
          <a:bodyPr wrap="square" rtlCol="0">
            <a:noAutofit/>
          </a:bodyPr>
          <a:lstStyle/>
          <a:p>
            <a:r>
              <a:rPr lang="en-US" sz="1350" dirty="0">
                <a:solidFill>
                  <a:srgbClr val="FF0000"/>
                </a:solidFill>
              </a:rPr>
              <a:t>5</a:t>
            </a:r>
          </a:p>
        </p:txBody>
      </p:sp>
      <p:sp>
        <p:nvSpPr>
          <p:cNvPr id="130" name="Rectangle 129">
            <a:extLst>
              <a:ext uri="{FF2B5EF4-FFF2-40B4-BE49-F238E27FC236}">
                <a16:creationId xmlns:a16="http://schemas.microsoft.com/office/drawing/2014/main" id="{21308F87-0254-A64A-B086-D374828F0845}"/>
              </a:ext>
            </a:extLst>
          </p:cNvPr>
          <p:cNvSpPr/>
          <p:nvPr/>
        </p:nvSpPr>
        <p:spPr>
          <a:xfrm>
            <a:off x="6335973" y="5869946"/>
            <a:ext cx="839316" cy="214343"/>
          </a:xfrm>
          <a:prstGeom prst="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31" name="Rectangle 130">
            <a:extLst>
              <a:ext uri="{FF2B5EF4-FFF2-40B4-BE49-F238E27FC236}">
                <a16:creationId xmlns:a16="http://schemas.microsoft.com/office/drawing/2014/main" id="{0E4118BD-4AD7-D048-9AB9-E1B10B2192C9}"/>
              </a:ext>
            </a:extLst>
          </p:cNvPr>
          <p:cNvSpPr/>
          <p:nvPr/>
        </p:nvSpPr>
        <p:spPr>
          <a:xfrm>
            <a:off x="6335974" y="6228789"/>
            <a:ext cx="864095" cy="211919"/>
          </a:xfrm>
          <a:prstGeom prst="rect">
            <a:avLst/>
          </a:prstGeom>
          <a:solidFill>
            <a:srgbClr val="FF00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32" name="TextBox 131">
            <a:extLst>
              <a:ext uri="{FF2B5EF4-FFF2-40B4-BE49-F238E27FC236}">
                <a16:creationId xmlns:a16="http://schemas.microsoft.com/office/drawing/2014/main" id="{30497006-38C4-FB4E-898F-5927799BC86E}"/>
              </a:ext>
            </a:extLst>
          </p:cNvPr>
          <p:cNvSpPr txBox="1"/>
          <p:nvPr/>
        </p:nvSpPr>
        <p:spPr>
          <a:xfrm>
            <a:off x="7236724" y="5839238"/>
            <a:ext cx="1157321" cy="300082"/>
          </a:xfrm>
          <a:prstGeom prst="rect">
            <a:avLst/>
          </a:prstGeom>
          <a:noFill/>
        </p:spPr>
        <p:txBody>
          <a:bodyPr wrap="square" rtlCol="0">
            <a:spAutoFit/>
          </a:bodyPr>
          <a:lstStyle/>
          <a:p>
            <a:r>
              <a:rPr lang="en-US" sz="1350" dirty="0"/>
              <a:t>Training</a:t>
            </a:r>
          </a:p>
        </p:txBody>
      </p:sp>
      <p:sp>
        <p:nvSpPr>
          <p:cNvPr id="133" name="TextBox 132">
            <a:extLst>
              <a:ext uri="{FF2B5EF4-FFF2-40B4-BE49-F238E27FC236}">
                <a16:creationId xmlns:a16="http://schemas.microsoft.com/office/drawing/2014/main" id="{0167B07E-B219-D148-B21A-2AECE67EBF41}"/>
              </a:ext>
            </a:extLst>
          </p:cNvPr>
          <p:cNvSpPr txBox="1"/>
          <p:nvPr/>
        </p:nvSpPr>
        <p:spPr>
          <a:xfrm>
            <a:off x="7257195" y="6175777"/>
            <a:ext cx="1157321" cy="300082"/>
          </a:xfrm>
          <a:prstGeom prst="rect">
            <a:avLst/>
          </a:prstGeom>
          <a:noFill/>
        </p:spPr>
        <p:txBody>
          <a:bodyPr wrap="square" rtlCol="0">
            <a:spAutoFit/>
          </a:bodyPr>
          <a:lstStyle/>
          <a:p>
            <a:r>
              <a:rPr lang="en-US" sz="1350" dirty="0"/>
              <a:t>Test</a:t>
            </a:r>
          </a:p>
        </p:txBody>
      </p:sp>
    </p:spTree>
    <p:extLst>
      <p:ext uri="{BB962C8B-B14F-4D97-AF65-F5344CB8AC3E}">
        <p14:creationId xmlns:p14="http://schemas.microsoft.com/office/powerpoint/2010/main" val="666672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500"/>
                                        <p:tgtEl>
                                          <p:spTgt spid="3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5"/>
                                        </p:tgtEl>
                                      </p:cBhvr>
                                    </p:animEffect>
                                    <p:set>
                                      <p:cBhvr>
                                        <p:cTn id="27" dur="1" fill="hold">
                                          <p:stCondLst>
                                            <p:cond delay="499"/>
                                          </p:stCondLst>
                                        </p:cTn>
                                        <p:tgtEl>
                                          <p:spTgt spid="5"/>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14"/>
                                        </p:tgtEl>
                                      </p:cBhvr>
                                    </p:animEffect>
                                    <p:set>
                                      <p:cBhvr>
                                        <p:cTn id="30" dur="1" fill="hold">
                                          <p:stCondLst>
                                            <p:cond delay="499"/>
                                          </p:stCondLst>
                                        </p:cTn>
                                        <p:tgtEl>
                                          <p:spTgt spid="14"/>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4"/>
                                        </p:tgtEl>
                                      </p:cBhvr>
                                    </p:animEffect>
                                    <p:set>
                                      <p:cBhvr>
                                        <p:cTn id="33" dur="1" fill="hold">
                                          <p:stCondLst>
                                            <p:cond delay="499"/>
                                          </p:stCondLst>
                                        </p:cTn>
                                        <p:tgtEl>
                                          <p:spTgt spid="4"/>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31"/>
                                        </p:tgtEl>
                                      </p:cBhvr>
                                    </p:animEffect>
                                    <p:set>
                                      <p:cBhvr>
                                        <p:cTn id="36" dur="1" fill="hold">
                                          <p:stCondLst>
                                            <p:cond delay="499"/>
                                          </p:stCondLst>
                                        </p:cTn>
                                        <p:tgtEl>
                                          <p:spTgt spid="31"/>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36"/>
                                        </p:tgtEl>
                                      </p:cBhvr>
                                    </p:animEffect>
                                    <p:set>
                                      <p:cBhvr>
                                        <p:cTn id="39" dur="1" fill="hold">
                                          <p:stCondLst>
                                            <p:cond delay="499"/>
                                          </p:stCondLst>
                                        </p:cTn>
                                        <p:tgtEl>
                                          <p:spTgt spid="36"/>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37"/>
                                        </p:tgtEl>
                                      </p:cBhvr>
                                    </p:animEffect>
                                    <p:set>
                                      <p:cBhvr>
                                        <p:cTn id="42" dur="1" fill="hold">
                                          <p:stCondLst>
                                            <p:cond delay="499"/>
                                          </p:stCondLst>
                                        </p:cTn>
                                        <p:tgtEl>
                                          <p:spTgt spid="37"/>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00"/>
                                        </p:tgtEl>
                                        <p:attrNameLst>
                                          <p:attrName>style.visibility</p:attrName>
                                        </p:attrNameLst>
                                      </p:cBhvr>
                                      <p:to>
                                        <p:strVal val="visible"/>
                                      </p:to>
                                    </p:set>
                                    <p:animEffect transition="in" filter="fade">
                                      <p:cBhvr>
                                        <p:cTn id="47" dur="500"/>
                                        <p:tgtEl>
                                          <p:spTgt spid="10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01"/>
                                        </p:tgtEl>
                                        <p:attrNameLst>
                                          <p:attrName>style.visibility</p:attrName>
                                        </p:attrNameLst>
                                      </p:cBhvr>
                                      <p:to>
                                        <p:strVal val="visible"/>
                                      </p:to>
                                    </p:set>
                                    <p:animEffect transition="in" filter="fade">
                                      <p:cBhvr>
                                        <p:cTn id="50" dur="500"/>
                                        <p:tgtEl>
                                          <p:spTgt spid="10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02"/>
                                        </p:tgtEl>
                                        <p:attrNameLst>
                                          <p:attrName>style.visibility</p:attrName>
                                        </p:attrNameLst>
                                      </p:cBhvr>
                                      <p:to>
                                        <p:strVal val="visible"/>
                                      </p:to>
                                    </p:set>
                                    <p:animEffect transition="in" filter="fade">
                                      <p:cBhvr>
                                        <p:cTn id="53" dur="500"/>
                                        <p:tgtEl>
                                          <p:spTgt spid="10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03"/>
                                        </p:tgtEl>
                                        <p:attrNameLst>
                                          <p:attrName>style.visibility</p:attrName>
                                        </p:attrNameLst>
                                      </p:cBhvr>
                                      <p:to>
                                        <p:strVal val="visible"/>
                                      </p:to>
                                    </p:set>
                                    <p:animEffect transition="in" filter="fade">
                                      <p:cBhvr>
                                        <p:cTn id="56" dur="500"/>
                                        <p:tgtEl>
                                          <p:spTgt spid="10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04"/>
                                        </p:tgtEl>
                                        <p:attrNameLst>
                                          <p:attrName>style.visibility</p:attrName>
                                        </p:attrNameLst>
                                      </p:cBhvr>
                                      <p:to>
                                        <p:strVal val="visible"/>
                                      </p:to>
                                    </p:set>
                                    <p:animEffect transition="in" filter="fade">
                                      <p:cBhvr>
                                        <p:cTn id="59" dur="500"/>
                                        <p:tgtEl>
                                          <p:spTgt spid="10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05"/>
                                        </p:tgtEl>
                                        <p:attrNameLst>
                                          <p:attrName>style.visibility</p:attrName>
                                        </p:attrNameLst>
                                      </p:cBhvr>
                                      <p:to>
                                        <p:strVal val="visible"/>
                                      </p:to>
                                    </p:set>
                                    <p:animEffect transition="in" filter="fade">
                                      <p:cBhvr>
                                        <p:cTn id="62" dur="500"/>
                                        <p:tgtEl>
                                          <p:spTgt spid="105"/>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xit" presetSubtype="0" fill="hold" grpId="1" nodeType="clickEffect">
                                  <p:stCondLst>
                                    <p:cond delay="0"/>
                                  </p:stCondLst>
                                  <p:childTnLst>
                                    <p:animEffect transition="out" filter="fade">
                                      <p:cBhvr>
                                        <p:cTn id="66" dur="500"/>
                                        <p:tgtEl>
                                          <p:spTgt spid="100"/>
                                        </p:tgtEl>
                                      </p:cBhvr>
                                    </p:animEffect>
                                    <p:set>
                                      <p:cBhvr>
                                        <p:cTn id="67" dur="1" fill="hold">
                                          <p:stCondLst>
                                            <p:cond delay="499"/>
                                          </p:stCondLst>
                                        </p:cTn>
                                        <p:tgtEl>
                                          <p:spTgt spid="100"/>
                                        </p:tgtEl>
                                        <p:attrNameLst>
                                          <p:attrName>style.visibility</p:attrName>
                                        </p:attrNameLst>
                                      </p:cBhvr>
                                      <p:to>
                                        <p:strVal val="hidden"/>
                                      </p:to>
                                    </p:set>
                                  </p:childTnLst>
                                </p:cTn>
                              </p:par>
                              <p:par>
                                <p:cTn id="68" presetID="10" presetClass="exit" presetSubtype="0" fill="hold" grpId="1" nodeType="withEffect">
                                  <p:stCondLst>
                                    <p:cond delay="0"/>
                                  </p:stCondLst>
                                  <p:childTnLst>
                                    <p:animEffect transition="out" filter="fade">
                                      <p:cBhvr>
                                        <p:cTn id="69" dur="500"/>
                                        <p:tgtEl>
                                          <p:spTgt spid="101"/>
                                        </p:tgtEl>
                                      </p:cBhvr>
                                    </p:animEffect>
                                    <p:set>
                                      <p:cBhvr>
                                        <p:cTn id="70" dur="1" fill="hold">
                                          <p:stCondLst>
                                            <p:cond delay="499"/>
                                          </p:stCondLst>
                                        </p:cTn>
                                        <p:tgtEl>
                                          <p:spTgt spid="101"/>
                                        </p:tgtEl>
                                        <p:attrNameLst>
                                          <p:attrName>style.visibility</p:attrName>
                                        </p:attrNameLst>
                                      </p:cBhvr>
                                      <p:to>
                                        <p:strVal val="hidden"/>
                                      </p:to>
                                    </p:set>
                                  </p:childTnLst>
                                </p:cTn>
                              </p:par>
                              <p:par>
                                <p:cTn id="71" presetID="10" presetClass="exit" presetSubtype="0" fill="hold" grpId="1" nodeType="withEffect">
                                  <p:stCondLst>
                                    <p:cond delay="0"/>
                                  </p:stCondLst>
                                  <p:childTnLst>
                                    <p:animEffect transition="out" filter="fade">
                                      <p:cBhvr>
                                        <p:cTn id="72" dur="500"/>
                                        <p:tgtEl>
                                          <p:spTgt spid="102"/>
                                        </p:tgtEl>
                                      </p:cBhvr>
                                    </p:animEffect>
                                    <p:set>
                                      <p:cBhvr>
                                        <p:cTn id="73" dur="1" fill="hold">
                                          <p:stCondLst>
                                            <p:cond delay="499"/>
                                          </p:stCondLst>
                                        </p:cTn>
                                        <p:tgtEl>
                                          <p:spTgt spid="102"/>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500"/>
                                        <p:tgtEl>
                                          <p:spTgt spid="103"/>
                                        </p:tgtEl>
                                      </p:cBhvr>
                                    </p:animEffect>
                                    <p:set>
                                      <p:cBhvr>
                                        <p:cTn id="76" dur="1" fill="hold">
                                          <p:stCondLst>
                                            <p:cond delay="499"/>
                                          </p:stCondLst>
                                        </p:cTn>
                                        <p:tgtEl>
                                          <p:spTgt spid="103"/>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104"/>
                                        </p:tgtEl>
                                      </p:cBhvr>
                                    </p:animEffect>
                                    <p:set>
                                      <p:cBhvr>
                                        <p:cTn id="79" dur="1" fill="hold">
                                          <p:stCondLst>
                                            <p:cond delay="499"/>
                                          </p:stCondLst>
                                        </p:cTn>
                                        <p:tgtEl>
                                          <p:spTgt spid="104"/>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500"/>
                                        <p:tgtEl>
                                          <p:spTgt spid="105"/>
                                        </p:tgtEl>
                                      </p:cBhvr>
                                    </p:animEffect>
                                    <p:set>
                                      <p:cBhvr>
                                        <p:cTn id="82" dur="1" fill="hold">
                                          <p:stCondLst>
                                            <p:cond delay="499"/>
                                          </p:stCondLst>
                                        </p:cTn>
                                        <p:tgtEl>
                                          <p:spTgt spid="105"/>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106"/>
                                        </p:tgtEl>
                                        <p:attrNameLst>
                                          <p:attrName>style.visibility</p:attrName>
                                        </p:attrNameLst>
                                      </p:cBhvr>
                                      <p:to>
                                        <p:strVal val="visible"/>
                                      </p:to>
                                    </p:set>
                                    <p:animEffect transition="in" filter="fade">
                                      <p:cBhvr>
                                        <p:cTn id="87" dur="500"/>
                                        <p:tgtEl>
                                          <p:spTgt spid="10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107"/>
                                        </p:tgtEl>
                                        <p:attrNameLst>
                                          <p:attrName>style.visibility</p:attrName>
                                        </p:attrNameLst>
                                      </p:cBhvr>
                                      <p:to>
                                        <p:strVal val="visible"/>
                                      </p:to>
                                    </p:set>
                                    <p:animEffect transition="in" filter="fade">
                                      <p:cBhvr>
                                        <p:cTn id="90" dur="500"/>
                                        <p:tgtEl>
                                          <p:spTgt spid="107"/>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08"/>
                                        </p:tgtEl>
                                        <p:attrNameLst>
                                          <p:attrName>style.visibility</p:attrName>
                                        </p:attrNameLst>
                                      </p:cBhvr>
                                      <p:to>
                                        <p:strVal val="visible"/>
                                      </p:to>
                                    </p:set>
                                    <p:animEffect transition="in" filter="fade">
                                      <p:cBhvr>
                                        <p:cTn id="93" dur="500"/>
                                        <p:tgtEl>
                                          <p:spTgt spid="108"/>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109"/>
                                        </p:tgtEl>
                                        <p:attrNameLst>
                                          <p:attrName>style.visibility</p:attrName>
                                        </p:attrNameLst>
                                      </p:cBhvr>
                                      <p:to>
                                        <p:strVal val="visible"/>
                                      </p:to>
                                    </p:set>
                                    <p:animEffect transition="in" filter="fade">
                                      <p:cBhvr>
                                        <p:cTn id="96" dur="500"/>
                                        <p:tgtEl>
                                          <p:spTgt spid="109"/>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10"/>
                                        </p:tgtEl>
                                        <p:attrNameLst>
                                          <p:attrName>style.visibility</p:attrName>
                                        </p:attrNameLst>
                                      </p:cBhvr>
                                      <p:to>
                                        <p:strVal val="visible"/>
                                      </p:to>
                                    </p:set>
                                    <p:animEffect transition="in" filter="fade">
                                      <p:cBhvr>
                                        <p:cTn id="99" dur="500"/>
                                        <p:tgtEl>
                                          <p:spTgt spid="110"/>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111"/>
                                        </p:tgtEl>
                                        <p:attrNameLst>
                                          <p:attrName>style.visibility</p:attrName>
                                        </p:attrNameLst>
                                      </p:cBhvr>
                                      <p:to>
                                        <p:strVal val="visible"/>
                                      </p:to>
                                    </p:set>
                                    <p:animEffect transition="in" filter="fade">
                                      <p:cBhvr>
                                        <p:cTn id="102" dur="500"/>
                                        <p:tgtEl>
                                          <p:spTgt spid="111"/>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xit" presetSubtype="0" fill="hold" grpId="1" nodeType="clickEffect">
                                  <p:stCondLst>
                                    <p:cond delay="0"/>
                                  </p:stCondLst>
                                  <p:childTnLst>
                                    <p:animEffect transition="out" filter="fade">
                                      <p:cBhvr>
                                        <p:cTn id="106" dur="500"/>
                                        <p:tgtEl>
                                          <p:spTgt spid="106"/>
                                        </p:tgtEl>
                                      </p:cBhvr>
                                    </p:animEffect>
                                    <p:set>
                                      <p:cBhvr>
                                        <p:cTn id="107" dur="1" fill="hold">
                                          <p:stCondLst>
                                            <p:cond delay="499"/>
                                          </p:stCondLst>
                                        </p:cTn>
                                        <p:tgtEl>
                                          <p:spTgt spid="106"/>
                                        </p:tgtEl>
                                        <p:attrNameLst>
                                          <p:attrName>style.visibility</p:attrName>
                                        </p:attrNameLst>
                                      </p:cBhvr>
                                      <p:to>
                                        <p:strVal val="hidden"/>
                                      </p:to>
                                    </p:set>
                                  </p:childTnLst>
                                </p:cTn>
                              </p:par>
                              <p:par>
                                <p:cTn id="108" presetID="10" presetClass="exit" presetSubtype="0" fill="hold" grpId="1" nodeType="withEffect">
                                  <p:stCondLst>
                                    <p:cond delay="0"/>
                                  </p:stCondLst>
                                  <p:childTnLst>
                                    <p:animEffect transition="out" filter="fade">
                                      <p:cBhvr>
                                        <p:cTn id="109" dur="500"/>
                                        <p:tgtEl>
                                          <p:spTgt spid="107"/>
                                        </p:tgtEl>
                                      </p:cBhvr>
                                    </p:animEffect>
                                    <p:set>
                                      <p:cBhvr>
                                        <p:cTn id="110" dur="1" fill="hold">
                                          <p:stCondLst>
                                            <p:cond delay="499"/>
                                          </p:stCondLst>
                                        </p:cTn>
                                        <p:tgtEl>
                                          <p:spTgt spid="107"/>
                                        </p:tgtEl>
                                        <p:attrNameLst>
                                          <p:attrName>style.visibility</p:attrName>
                                        </p:attrNameLst>
                                      </p:cBhvr>
                                      <p:to>
                                        <p:strVal val="hidden"/>
                                      </p:to>
                                    </p:set>
                                  </p:childTnLst>
                                </p:cTn>
                              </p:par>
                              <p:par>
                                <p:cTn id="111" presetID="10" presetClass="exit" presetSubtype="0" fill="hold" grpId="1" nodeType="withEffect">
                                  <p:stCondLst>
                                    <p:cond delay="0"/>
                                  </p:stCondLst>
                                  <p:childTnLst>
                                    <p:animEffect transition="out" filter="fade">
                                      <p:cBhvr>
                                        <p:cTn id="112" dur="500"/>
                                        <p:tgtEl>
                                          <p:spTgt spid="108"/>
                                        </p:tgtEl>
                                      </p:cBhvr>
                                    </p:animEffect>
                                    <p:set>
                                      <p:cBhvr>
                                        <p:cTn id="113" dur="1" fill="hold">
                                          <p:stCondLst>
                                            <p:cond delay="499"/>
                                          </p:stCondLst>
                                        </p:cTn>
                                        <p:tgtEl>
                                          <p:spTgt spid="108"/>
                                        </p:tgtEl>
                                        <p:attrNameLst>
                                          <p:attrName>style.visibility</p:attrName>
                                        </p:attrNameLst>
                                      </p:cBhvr>
                                      <p:to>
                                        <p:strVal val="hidden"/>
                                      </p:to>
                                    </p:set>
                                  </p:childTnLst>
                                </p:cTn>
                              </p:par>
                              <p:par>
                                <p:cTn id="114" presetID="10" presetClass="exit" presetSubtype="0" fill="hold" grpId="1" nodeType="withEffect">
                                  <p:stCondLst>
                                    <p:cond delay="0"/>
                                  </p:stCondLst>
                                  <p:childTnLst>
                                    <p:animEffect transition="out" filter="fade">
                                      <p:cBhvr>
                                        <p:cTn id="115" dur="500"/>
                                        <p:tgtEl>
                                          <p:spTgt spid="109"/>
                                        </p:tgtEl>
                                      </p:cBhvr>
                                    </p:animEffect>
                                    <p:set>
                                      <p:cBhvr>
                                        <p:cTn id="116" dur="1" fill="hold">
                                          <p:stCondLst>
                                            <p:cond delay="499"/>
                                          </p:stCondLst>
                                        </p:cTn>
                                        <p:tgtEl>
                                          <p:spTgt spid="109"/>
                                        </p:tgtEl>
                                        <p:attrNameLst>
                                          <p:attrName>style.visibility</p:attrName>
                                        </p:attrNameLst>
                                      </p:cBhvr>
                                      <p:to>
                                        <p:strVal val="hidden"/>
                                      </p:to>
                                    </p:set>
                                  </p:childTnLst>
                                </p:cTn>
                              </p:par>
                              <p:par>
                                <p:cTn id="117" presetID="10" presetClass="exit" presetSubtype="0" fill="hold" grpId="1" nodeType="withEffect">
                                  <p:stCondLst>
                                    <p:cond delay="0"/>
                                  </p:stCondLst>
                                  <p:childTnLst>
                                    <p:animEffect transition="out" filter="fade">
                                      <p:cBhvr>
                                        <p:cTn id="118" dur="500"/>
                                        <p:tgtEl>
                                          <p:spTgt spid="110"/>
                                        </p:tgtEl>
                                      </p:cBhvr>
                                    </p:animEffect>
                                    <p:set>
                                      <p:cBhvr>
                                        <p:cTn id="119" dur="1" fill="hold">
                                          <p:stCondLst>
                                            <p:cond delay="499"/>
                                          </p:stCondLst>
                                        </p:cTn>
                                        <p:tgtEl>
                                          <p:spTgt spid="110"/>
                                        </p:tgtEl>
                                        <p:attrNameLst>
                                          <p:attrName>style.visibility</p:attrName>
                                        </p:attrNameLst>
                                      </p:cBhvr>
                                      <p:to>
                                        <p:strVal val="hidden"/>
                                      </p:to>
                                    </p:set>
                                  </p:childTnLst>
                                </p:cTn>
                              </p:par>
                              <p:par>
                                <p:cTn id="120" presetID="10" presetClass="exit" presetSubtype="0" fill="hold" grpId="1" nodeType="withEffect">
                                  <p:stCondLst>
                                    <p:cond delay="0"/>
                                  </p:stCondLst>
                                  <p:childTnLst>
                                    <p:animEffect transition="out" filter="fade">
                                      <p:cBhvr>
                                        <p:cTn id="121" dur="500"/>
                                        <p:tgtEl>
                                          <p:spTgt spid="111"/>
                                        </p:tgtEl>
                                      </p:cBhvr>
                                    </p:animEffect>
                                    <p:set>
                                      <p:cBhvr>
                                        <p:cTn id="122" dur="1" fill="hold">
                                          <p:stCondLst>
                                            <p:cond delay="499"/>
                                          </p:stCondLst>
                                        </p:cTn>
                                        <p:tgtEl>
                                          <p:spTgt spid="111"/>
                                        </p:tgtEl>
                                        <p:attrNameLst>
                                          <p:attrName>style.visibility</p:attrName>
                                        </p:attrNameLst>
                                      </p:cBhvr>
                                      <p:to>
                                        <p:strVal val="hidden"/>
                                      </p:to>
                                    </p:se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112"/>
                                        </p:tgtEl>
                                        <p:attrNameLst>
                                          <p:attrName>style.visibility</p:attrName>
                                        </p:attrNameLst>
                                      </p:cBhvr>
                                      <p:to>
                                        <p:strVal val="visible"/>
                                      </p:to>
                                    </p:set>
                                    <p:animEffect transition="in" filter="fade">
                                      <p:cBhvr>
                                        <p:cTn id="127" dur="500"/>
                                        <p:tgtEl>
                                          <p:spTgt spid="112"/>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113"/>
                                        </p:tgtEl>
                                        <p:attrNameLst>
                                          <p:attrName>style.visibility</p:attrName>
                                        </p:attrNameLst>
                                      </p:cBhvr>
                                      <p:to>
                                        <p:strVal val="visible"/>
                                      </p:to>
                                    </p:set>
                                    <p:animEffect transition="in" filter="fade">
                                      <p:cBhvr>
                                        <p:cTn id="130" dur="500"/>
                                        <p:tgtEl>
                                          <p:spTgt spid="113"/>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114"/>
                                        </p:tgtEl>
                                        <p:attrNameLst>
                                          <p:attrName>style.visibility</p:attrName>
                                        </p:attrNameLst>
                                      </p:cBhvr>
                                      <p:to>
                                        <p:strVal val="visible"/>
                                      </p:to>
                                    </p:set>
                                    <p:animEffect transition="in" filter="fade">
                                      <p:cBhvr>
                                        <p:cTn id="133" dur="500"/>
                                        <p:tgtEl>
                                          <p:spTgt spid="114"/>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115"/>
                                        </p:tgtEl>
                                        <p:attrNameLst>
                                          <p:attrName>style.visibility</p:attrName>
                                        </p:attrNameLst>
                                      </p:cBhvr>
                                      <p:to>
                                        <p:strVal val="visible"/>
                                      </p:to>
                                    </p:set>
                                    <p:animEffect transition="in" filter="fade">
                                      <p:cBhvr>
                                        <p:cTn id="136" dur="500"/>
                                        <p:tgtEl>
                                          <p:spTgt spid="115"/>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116"/>
                                        </p:tgtEl>
                                        <p:attrNameLst>
                                          <p:attrName>style.visibility</p:attrName>
                                        </p:attrNameLst>
                                      </p:cBhvr>
                                      <p:to>
                                        <p:strVal val="visible"/>
                                      </p:to>
                                    </p:set>
                                    <p:animEffect transition="in" filter="fade">
                                      <p:cBhvr>
                                        <p:cTn id="139" dur="500"/>
                                        <p:tgtEl>
                                          <p:spTgt spid="116"/>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117"/>
                                        </p:tgtEl>
                                        <p:attrNameLst>
                                          <p:attrName>style.visibility</p:attrName>
                                        </p:attrNameLst>
                                      </p:cBhvr>
                                      <p:to>
                                        <p:strVal val="visible"/>
                                      </p:to>
                                    </p:set>
                                    <p:animEffect transition="in" filter="fade">
                                      <p:cBhvr>
                                        <p:cTn id="142" dur="500"/>
                                        <p:tgtEl>
                                          <p:spTgt spid="117"/>
                                        </p:tgtEl>
                                      </p:cBhvr>
                                    </p:animEffect>
                                  </p:childTnLst>
                                </p:cTn>
                              </p:par>
                            </p:childTnLst>
                          </p:cTn>
                        </p:par>
                      </p:childTnLst>
                    </p:cTn>
                  </p:par>
                  <p:par>
                    <p:cTn id="143" fill="hold">
                      <p:stCondLst>
                        <p:cond delay="indefinite"/>
                      </p:stCondLst>
                      <p:childTnLst>
                        <p:par>
                          <p:cTn id="144" fill="hold">
                            <p:stCondLst>
                              <p:cond delay="0"/>
                            </p:stCondLst>
                            <p:childTnLst>
                              <p:par>
                                <p:cTn id="145" presetID="10" presetClass="exit" presetSubtype="0" fill="hold" grpId="1" nodeType="clickEffect">
                                  <p:stCondLst>
                                    <p:cond delay="0"/>
                                  </p:stCondLst>
                                  <p:childTnLst>
                                    <p:animEffect transition="out" filter="fade">
                                      <p:cBhvr>
                                        <p:cTn id="146" dur="500"/>
                                        <p:tgtEl>
                                          <p:spTgt spid="112"/>
                                        </p:tgtEl>
                                      </p:cBhvr>
                                    </p:animEffect>
                                    <p:set>
                                      <p:cBhvr>
                                        <p:cTn id="147" dur="1" fill="hold">
                                          <p:stCondLst>
                                            <p:cond delay="499"/>
                                          </p:stCondLst>
                                        </p:cTn>
                                        <p:tgtEl>
                                          <p:spTgt spid="112"/>
                                        </p:tgtEl>
                                        <p:attrNameLst>
                                          <p:attrName>style.visibility</p:attrName>
                                        </p:attrNameLst>
                                      </p:cBhvr>
                                      <p:to>
                                        <p:strVal val="hidden"/>
                                      </p:to>
                                    </p:set>
                                  </p:childTnLst>
                                </p:cTn>
                              </p:par>
                              <p:par>
                                <p:cTn id="148" presetID="10" presetClass="exit" presetSubtype="0" fill="hold" grpId="1" nodeType="withEffect">
                                  <p:stCondLst>
                                    <p:cond delay="0"/>
                                  </p:stCondLst>
                                  <p:childTnLst>
                                    <p:animEffect transition="out" filter="fade">
                                      <p:cBhvr>
                                        <p:cTn id="149" dur="500"/>
                                        <p:tgtEl>
                                          <p:spTgt spid="113"/>
                                        </p:tgtEl>
                                      </p:cBhvr>
                                    </p:animEffect>
                                    <p:set>
                                      <p:cBhvr>
                                        <p:cTn id="150" dur="1" fill="hold">
                                          <p:stCondLst>
                                            <p:cond delay="499"/>
                                          </p:stCondLst>
                                        </p:cTn>
                                        <p:tgtEl>
                                          <p:spTgt spid="113"/>
                                        </p:tgtEl>
                                        <p:attrNameLst>
                                          <p:attrName>style.visibility</p:attrName>
                                        </p:attrNameLst>
                                      </p:cBhvr>
                                      <p:to>
                                        <p:strVal val="hidden"/>
                                      </p:to>
                                    </p:set>
                                  </p:childTnLst>
                                </p:cTn>
                              </p:par>
                              <p:par>
                                <p:cTn id="151" presetID="10" presetClass="exit" presetSubtype="0" fill="hold" grpId="1" nodeType="withEffect">
                                  <p:stCondLst>
                                    <p:cond delay="0"/>
                                  </p:stCondLst>
                                  <p:childTnLst>
                                    <p:animEffect transition="out" filter="fade">
                                      <p:cBhvr>
                                        <p:cTn id="152" dur="500"/>
                                        <p:tgtEl>
                                          <p:spTgt spid="114"/>
                                        </p:tgtEl>
                                      </p:cBhvr>
                                    </p:animEffect>
                                    <p:set>
                                      <p:cBhvr>
                                        <p:cTn id="153" dur="1" fill="hold">
                                          <p:stCondLst>
                                            <p:cond delay="499"/>
                                          </p:stCondLst>
                                        </p:cTn>
                                        <p:tgtEl>
                                          <p:spTgt spid="114"/>
                                        </p:tgtEl>
                                        <p:attrNameLst>
                                          <p:attrName>style.visibility</p:attrName>
                                        </p:attrNameLst>
                                      </p:cBhvr>
                                      <p:to>
                                        <p:strVal val="hidden"/>
                                      </p:to>
                                    </p:set>
                                  </p:childTnLst>
                                </p:cTn>
                              </p:par>
                              <p:par>
                                <p:cTn id="154" presetID="10" presetClass="exit" presetSubtype="0" fill="hold" grpId="1" nodeType="withEffect">
                                  <p:stCondLst>
                                    <p:cond delay="0"/>
                                  </p:stCondLst>
                                  <p:childTnLst>
                                    <p:animEffect transition="out" filter="fade">
                                      <p:cBhvr>
                                        <p:cTn id="155" dur="500"/>
                                        <p:tgtEl>
                                          <p:spTgt spid="115"/>
                                        </p:tgtEl>
                                      </p:cBhvr>
                                    </p:animEffect>
                                    <p:set>
                                      <p:cBhvr>
                                        <p:cTn id="156" dur="1" fill="hold">
                                          <p:stCondLst>
                                            <p:cond delay="499"/>
                                          </p:stCondLst>
                                        </p:cTn>
                                        <p:tgtEl>
                                          <p:spTgt spid="115"/>
                                        </p:tgtEl>
                                        <p:attrNameLst>
                                          <p:attrName>style.visibility</p:attrName>
                                        </p:attrNameLst>
                                      </p:cBhvr>
                                      <p:to>
                                        <p:strVal val="hidden"/>
                                      </p:to>
                                    </p:set>
                                  </p:childTnLst>
                                </p:cTn>
                              </p:par>
                              <p:par>
                                <p:cTn id="157" presetID="10" presetClass="exit" presetSubtype="0" fill="hold" grpId="1" nodeType="withEffect">
                                  <p:stCondLst>
                                    <p:cond delay="0"/>
                                  </p:stCondLst>
                                  <p:childTnLst>
                                    <p:animEffect transition="out" filter="fade">
                                      <p:cBhvr>
                                        <p:cTn id="158" dur="500"/>
                                        <p:tgtEl>
                                          <p:spTgt spid="116"/>
                                        </p:tgtEl>
                                      </p:cBhvr>
                                    </p:animEffect>
                                    <p:set>
                                      <p:cBhvr>
                                        <p:cTn id="159" dur="1" fill="hold">
                                          <p:stCondLst>
                                            <p:cond delay="499"/>
                                          </p:stCondLst>
                                        </p:cTn>
                                        <p:tgtEl>
                                          <p:spTgt spid="116"/>
                                        </p:tgtEl>
                                        <p:attrNameLst>
                                          <p:attrName>style.visibility</p:attrName>
                                        </p:attrNameLst>
                                      </p:cBhvr>
                                      <p:to>
                                        <p:strVal val="hidden"/>
                                      </p:to>
                                    </p:set>
                                  </p:childTnLst>
                                </p:cTn>
                              </p:par>
                              <p:par>
                                <p:cTn id="160" presetID="10" presetClass="exit" presetSubtype="0" fill="hold" grpId="1" nodeType="withEffect">
                                  <p:stCondLst>
                                    <p:cond delay="0"/>
                                  </p:stCondLst>
                                  <p:childTnLst>
                                    <p:animEffect transition="out" filter="fade">
                                      <p:cBhvr>
                                        <p:cTn id="161" dur="500"/>
                                        <p:tgtEl>
                                          <p:spTgt spid="117"/>
                                        </p:tgtEl>
                                      </p:cBhvr>
                                    </p:animEffect>
                                    <p:set>
                                      <p:cBhvr>
                                        <p:cTn id="162" dur="1" fill="hold">
                                          <p:stCondLst>
                                            <p:cond delay="499"/>
                                          </p:stCondLst>
                                        </p:cTn>
                                        <p:tgtEl>
                                          <p:spTgt spid="117"/>
                                        </p:tgtEl>
                                        <p:attrNameLst>
                                          <p:attrName>style.visibility</p:attrName>
                                        </p:attrNameLst>
                                      </p:cBhvr>
                                      <p:to>
                                        <p:strVal val="hidden"/>
                                      </p:to>
                                    </p:set>
                                  </p:childTnLst>
                                </p:cTn>
                              </p:par>
                            </p:childTnLst>
                          </p:cTn>
                        </p:par>
                      </p:childTnLst>
                    </p:cTn>
                  </p:par>
                  <p:par>
                    <p:cTn id="163" fill="hold">
                      <p:stCondLst>
                        <p:cond delay="indefinite"/>
                      </p:stCondLst>
                      <p:childTnLst>
                        <p:par>
                          <p:cTn id="164" fill="hold">
                            <p:stCondLst>
                              <p:cond delay="0"/>
                            </p:stCondLst>
                            <p:childTnLst>
                              <p:par>
                                <p:cTn id="165" presetID="10" presetClass="entr" presetSubtype="0" fill="hold" grpId="0" nodeType="clickEffect">
                                  <p:stCondLst>
                                    <p:cond delay="0"/>
                                  </p:stCondLst>
                                  <p:childTnLst>
                                    <p:set>
                                      <p:cBhvr>
                                        <p:cTn id="166" dur="1" fill="hold">
                                          <p:stCondLst>
                                            <p:cond delay="0"/>
                                          </p:stCondLst>
                                        </p:cTn>
                                        <p:tgtEl>
                                          <p:spTgt spid="118"/>
                                        </p:tgtEl>
                                        <p:attrNameLst>
                                          <p:attrName>style.visibility</p:attrName>
                                        </p:attrNameLst>
                                      </p:cBhvr>
                                      <p:to>
                                        <p:strVal val="visible"/>
                                      </p:to>
                                    </p:set>
                                    <p:animEffect transition="in" filter="fade">
                                      <p:cBhvr>
                                        <p:cTn id="167" dur="500"/>
                                        <p:tgtEl>
                                          <p:spTgt spid="118"/>
                                        </p:tgtEl>
                                      </p:cBhvr>
                                    </p:animEffect>
                                  </p:childTnLst>
                                </p:cTn>
                              </p:par>
                              <p:par>
                                <p:cTn id="168" presetID="10" presetClass="entr" presetSubtype="0" fill="hold" grpId="0" nodeType="withEffect">
                                  <p:stCondLst>
                                    <p:cond delay="0"/>
                                  </p:stCondLst>
                                  <p:childTnLst>
                                    <p:set>
                                      <p:cBhvr>
                                        <p:cTn id="169" dur="1" fill="hold">
                                          <p:stCondLst>
                                            <p:cond delay="0"/>
                                          </p:stCondLst>
                                        </p:cTn>
                                        <p:tgtEl>
                                          <p:spTgt spid="119"/>
                                        </p:tgtEl>
                                        <p:attrNameLst>
                                          <p:attrName>style.visibility</p:attrName>
                                        </p:attrNameLst>
                                      </p:cBhvr>
                                      <p:to>
                                        <p:strVal val="visible"/>
                                      </p:to>
                                    </p:set>
                                    <p:animEffect transition="in" filter="fade">
                                      <p:cBhvr>
                                        <p:cTn id="170" dur="500"/>
                                        <p:tgtEl>
                                          <p:spTgt spid="119"/>
                                        </p:tgtEl>
                                      </p:cBhvr>
                                    </p:animEffect>
                                  </p:childTnLst>
                                </p:cTn>
                              </p:par>
                              <p:par>
                                <p:cTn id="171" presetID="10" presetClass="entr" presetSubtype="0" fill="hold" grpId="0" nodeType="withEffect">
                                  <p:stCondLst>
                                    <p:cond delay="0"/>
                                  </p:stCondLst>
                                  <p:childTnLst>
                                    <p:set>
                                      <p:cBhvr>
                                        <p:cTn id="172" dur="1" fill="hold">
                                          <p:stCondLst>
                                            <p:cond delay="0"/>
                                          </p:stCondLst>
                                        </p:cTn>
                                        <p:tgtEl>
                                          <p:spTgt spid="120"/>
                                        </p:tgtEl>
                                        <p:attrNameLst>
                                          <p:attrName>style.visibility</p:attrName>
                                        </p:attrNameLst>
                                      </p:cBhvr>
                                      <p:to>
                                        <p:strVal val="visible"/>
                                      </p:to>
                                    </p:set>
                                    <p:animEffect transition="in" filter="fade">
                                      <p:cBhvr>
                                        <p:cTn id="173" dur="500"/>
                                        <p:tgtEl>
                                          <p:spTgt spid="120"/>
                                        </p:tgtEl>
                                      </p:cBhvr>
                                    </p:animEffect>
                                  </p:childTnLst>
                                </p:cTn>
                              </p:par>
                              <p:par>
                                <p:cTn id="174" presetID="10" presetClass="entr" presetSubtype="0" fill="hold" grpId="0" nodeType="withEffect">
                                  <p:stCondLst>
                                    <p:cond delay="0"/>
                                  </p:stCondLst>
                                  <p:childTnLst>
                                    <p:set>
                                      <p:cBhvr>
                                        <p:cTn id="175" dur="1" fill="hold">
                                          <p:stCondLst>
                                            <p:cond delay="0"/>
                                          </p:stCondLst>
                                        </p:cTn>
                                        <p:tgtEl>
                                          <p:spTgt spid="121"/>
                                        </p:tgtEl>
                                        <p:attrNameLst>
                                          <p:attrName>style.visibility</p:attrName>
                                        </p:attrNameLst>
                                      </p:cBhvr>
                                      <p:to>
                                        <p:strVal val="visible"/>
                                      </p:to>
                                    </p:set>
                                    <p:animEffect transition="in" filter="fade">
                                      <p:cBhvr>
                                        <p:cTn id="176" dur="500"/>
                                        <p:tgtEl>
                                          <p:spTgt spid="121"/>
                                        </p:tgtEl>
                                      </p:cBhvr>
                                    </p:animEffect>
                                  </p:childTnLst>
                                </p:cTn>
                              </p:par>
                              <p:par>
                                <p:cTn id="177" presetID="10" presetClass="entr" presetSubtype="0" fill="hold" grpId="0" nodeType="withEffect">
                                  <p:stCondLst>
                                    <p:cond delay="0"/>
                                  </p:stCondLst>
                                  <p:childTnLst>
                                    <p:set>
                                      <p:cBhvr>
                                        <p:cTn id="178" dur="1" fill="hold">
                                          <p:stCondLst>
                                            <p:cond delay="0"/>
                                          </p:stCondLst>
                                        </p:cTn>
                                        <p:tgtEl>
                                          <p:spTgt spid="122"/>
                                        </p:tgtEl>
                                        <p:attrNameLst>
                                          <p:attrName>style.visibility</p:attrName>
                                        </p:attrNameLst>
                                      </p:cBhvr>
                                      <p:to>
                                        <p:strVal val="visible"/>
                                      </p:to>
                                    </p:set>
                                    <p:animEffect transition="in" filter="fade">
                                      <p:cBhvr>
                                        <p:cTn id="179" dur="500"/>
                                        <p:tgtEl>
                                          <p:spTgt spid="122"/>
                                        </p:tgtEl>
                                      </p:cBhvr>
                                    </p:animEffect>
                                  </p:childTnLst>
                                </p:cTn>
                              </p:par>
                              <p:par>
                                <p:cTn id="180" presetID="10" presetClass="entr" presetSubtype="0" fill="hold" grpId="0" nodeType="withEffect">
                                  <p:stCondLst>
                                    <p:cond delay="0"/>
                                  </p:stCondLst>
                                  <p:childTnLst>
                                    <p:set>
                                      <p:cBhvr>
                                        <p:cTn id="181" dur="1" fill="hold">
                                          <p:stCondLst>
                                            <p:cond delay="0"/>
                                          </p:stCondLst>
                                        </p:cTn>
                                        <p:tgtEl>
                                          <p:spTgt spid="123"/>
                                        </p:tgtEl>
                                        <p:attrNameLst>
                                          <p:attrName>style.visibility</p:attrName>
                                        </p:attrNameLst>
                                      </p:cBhvr>
                                      <p:to>
                                        <p:strVal val="visible"/>
                                      </p:to>
                                    </p:set>
                                    <p:animEffect transition="in" filter="fade">
                                      <p:cBhvr>
                                        <p:cTn id="182" dur="500"/>
                                        <p:tgtEl>
                                          <p:spTgt spid="123"/>
                                        </p:tgtEl>
                                      </p:cBhvr>
                                    </p:animEffect>
                                  </p:childTnLst>
                                </p:cTn>
                              </p:par>
                            </p:childTnLst>
                          </p:cTn>
                        </p:par>
                      </p:childTnLst>
                    </p:cTn>
                  </p:par>
                  <p:par>
                    <p:cTn id="183" fill="hold">
                      <p:stCondLst>
                        <p:cond delay="indefinite"/>
                      </p:stCondLst>
                      <p:childTnLst>
                        <p:par>
                          <p:cTn id="184" fill="hold">
                            <p:stCondLst>
                              <p:cond delay="0"/>
                            </p:stCondLst>
                            <p:childTnLst>
                              <p:par>
                                <p:cTn id="185" presetID="10" presetClass="exit" presetSubtype="0" fill="hold" grpId="1" nodeType="clickEffect">
                                  <p:stCondLst>
                                    <p:cond delay="0"/>
                                  </p:stCondLst>
                                  <p:childTnLst>
                                    <p:animEffect transition="out" filter="fade">
                                      <p:cBhvr>
                                        <p:cTn id="186" dur="500"/>
                                        <p:tgtEl>
                                          <p:spTgt spid="118"/>
                                        </p:tgtEl>
                                      </p:cBhvr>
                                    </p:animEffect>
                                    <p:set>
                                      <p:cBhvr>
                                        <p:cTn id="187" dur="1" fill="hold">
                                          <p:stCondLst>
                                            <p:cond delay="499"/>
                                          </p:stCondLst>
                                        </p:cTn>
                                        <p:tgtEl>
                                          <p:spTgt spid="118"/>
                                        </p:tgtEl>
                                        <p:attrNameLst>
                                          <p:attrName>style.visibility</p:attrName>
                                        </p:attrNameLst>
                                      </p:cBhvr>
                                      <p:to>
                                        <p:strVal val="hidden"/>
                                      </p:to>
                                    </p:set>
                                  </p:childTnLst>
                                </p:cTn>
                              </p:par>
                              <p:par>
                                <p:cTn id="188" presetID="10" presetClass="exit" presetSubtype="0" fill="hold" grpId="1" nodeType="withEffect">
                                  <p:stCondLst>
                                    <p:cond delay="0"/>
                                  </p:stCondLst>
                                  <p:childTnLst>
                                    <p:animEffect transition="out" filter="fade">
                                      <p:cBhvr>
                                        <p:cTn id="189" dur="500"/>
                                        <p:tgtEl>
                                          <p:spTgt spid="119"/>
                                        </p:tgtEl>
                                      </p:cBhvr>
                                    </p:animEffect>
                                    <p:set>
                                      <p:cBhvr>
                                        <p:cTn id="190" dur="1" fill="hold">
                                          <p:stCondLst>
                                            <p:cond delay="499"/>
                                          </p:stCondLst>
                                        </p:cTn>
                                        <p:tgtEl>
                                          <p:spTgt spid="119"/>
                                        </p:tgtEl>
                                        <p:attrNameLst>
                                          <p:attrName>style.visibility</p:attrName>
                                        </p:attrNameLst>
                                      </p:cBhvr>
                                      <p:to>
                                        <p:strVal val="hidden"/>
                                      </p:to>
                                    </p:set>
                                  </p:childTnLst>
                                </p:cTn>
                              </p:par>
                              <p:par>
                                <p:cTn id="191" presetID="10" presetClass="exit" presetSubtype="0" fill="hold" grpId="1" nodeType="withEffect">
                                  <p:stCondLst>
                                    <p:cond delay="0"/>
                                  </p:stCondLst>
                                  <p:childTnLst>
                                    <p:animEffect transition="out" filter="fade">
                                      <p:cBhvr>
                                        <p:cTn id="192" dur="500"/>
                                        <p:tgtEl>
                                          <p:spTgt spid="120"/>
                                        </p:tgtEl>
                                      </p:cBhvr>
                                    </p:animEffect>
                                    <p:set>
                                      <p:cBhvr>
                                        <p:cTn id="193" dur="1" fill="hold">
                                          <p:stCondLst>
                                            <p:cond delay="499"/>
                                          </p:stCondLst>
                                        </p:cTn>
                                        <p:tgtEl>
                                          <p:spTgt spid="120"/>
                                        </p:tgtEl>
                                        <p:attrNameLst>
                                          <p:attrName>style.visibility</p:attrName>
                                        </p:attrNameLst>
                                      </p:cBhvr>
                                      <p:to>
                                        <p:strVal val="hidden"/>
                                      </p:to>
                                    </p:set>
                                  </p:childTnLst>
                                </p:cTn>
                              </p:par>
                              <p:par>
                                <p:cTn id="194" presetID="10" presetClass="exit" presetSubtype="0" fill="hold" grpId="1" nodeType="withEffect">
                                  <p:stCondLst>
                                    <p:cond delay="0"/>
                                  </p:stCondLst>
                                  <p:childTnLst>
                                    <p:animEffect transition="out" filter="fade">
                                      <p:cBhvr>
                                        <p:cTn id="195" dur="500"/>
                                        <p:tgtEl>
                                          <p:spTgt spid="121"/>
                                        </p:tgtEl>
                                      </p:cBhvr>
                                    </p:animEffect>
                                    <p:set>
                                      <p:cBhvr>
                                        <p:cTn id="196" dur="1" fill="hold">
                                          <p:stCondLst>
                                            <p:cond delay="499"/>
                                          </p:stCondLst>
                                        </p:cTn>
                                        <p:tgtEl>
                                          <p:spTgt spid="121"/>
                                        </p:tgtEl>
                                        <p:attrNameLst>
                                          <p:attrName>style.visibility</p:attrName>
                                        </p:attrNameLst>
                                      </p:cBhvr>
                                      <p:to>
                                        <p:strVal val="hidden"/>
                                      </p:to>
                                    </p:set>
                                  </p:childTnLst>
                                </p:cTn>
                              </p:par>
                              <p:par>
                                <p:cTn id="197" presetID="10" presetClass="exit" presetSubtype="0" fill="hold" grpId="1" nodeType="withEffect">
                                  <p:stCondLst>
                                    <p:cond delay="0"/>
                                  </p:stCondLst>
                                  <p:childTnLst>
                                    <p:animEffect transition="out" filter="fade">
                                      <p:cBhvr>
                                        <p:cTn id="198" dur="500"/>
                                        <p:tgtEl>
                                          <p:spTgt spid="122"/>
                                        </p:tgtEl>
                                      </p:cBhvr>
                                    </p:animEffect>
                                    <p:set>
                                      <p:cBhvr>
                                        <p:cTn id="199" dur="1" fill="hold">
                                          <p:stCondLst>
                                            <p:cond delay="499"/>
                                          </p:stCondLst>
                                        </p:cTn>
                                        <p:tgtEl>
                                          <p:spTgt spid="122"/>
                                        </p:tgtEl>
                                        <p:attrNameLst>
                                          <p:attrName>style.visibility</p:attrName>
                                        </p:attrNameLst>
                                      </p:cBhvr>
                                      <p:to>
                                        <p:strVal val="hidden"/>
                                      </p:to>
                                    </p:set>
                                  </p:childTnLst>
                                </p:cTn>
                              </p:par>
                              <p:par>
                                <p:cTn id="200" presetID="10" presetClass="exit" presetSubtype="0" fill="hold" grpId="1" nodeType="withEffect">
                                  <p:stCondLst>
                                    <p:cond delay="0"/>
                                  </p:stCondLst>
                                  <p:childTnLst>
                                    <p:animEffect transition="out" filter="fade">
                                      <p:cBhvr>
                                        <p:cTn id="201" dur="500"/>
                                        <p:tgtEl>
                                          <p:spTgt spid="123"/>
                                        </p:tgtEl>
                                      </p:cBhvr>
                                    </p:animEffect>
                                    <p:set>
                                      <p:cBhvr>
                                        <p:cTn id="202" dur="1" fill="hold">
                                          <p:stCondLst>
                                            <p:cond delay="499"/>
                                          </p:stCondLst>
                                        </p:cTn>
                                        <p:tgtEl>
                                          <p:spTgt spid="123"/>
                                        </p:tgtEl>
                                        <p:attrNameLst>
                                          <p:attrName>style.visibility</p:attrName>
                                        </p:attrNameLst>
                                      </p:cBhvr>
                                      <p:to>
                                        <p:strVal val="hidden"/>
                                      </p:to>
                                    </p:set>
                                  </p:childTnLst>
                                </p:cTn>
                              </p:par>
                            </p:childTnLst>
                          </p:cTn>
                        </p:par>
                      </p:childTnLst>
                    </p:cTn>
                  </p:par>
                  <p:par>
                    <p:cTn id="203" fill="hold">
                      <p:stCondLst>
                        <p:cond delay="indefinite"/>
                      </p:stCondLst>
                      <p:childTnLst>
                        <p:par>
                          <p:cTn id="204" fill="hold">
                            <p:stCondLst>
                              <p:cond delay="0"/>
                            </p:stCondLst>
                            <p:childTnLst>
                              <p:par>
                                <p:cTn id="205" presetID="10" presetClass="entr" presetSubtype="0" fill="hold" grpId="0" nodeType="clickEffect">
                                  <p:stCondLst>
                                    <p:cond delay="0"/>
                                  </p:stCondLst>
                                  <p:childTnLst>
                                    <p:set>
                                      <p:cBhvr>
                                        <p:cTn id="206" dur="1" fill="hold">
                                          <p:stCondLst>
                                            <p:cond delay="0"/>
                                          </p:stCondLst>
                                        </p:cTn>
                                        <p:tgtEl>
                                          <p:spTgt spid="124"/>
                                        </p:tgtEl>
                                        <p:attrNameLst>
                                          <p:attrName>style.visibility</p:attrName>
                                        </p:attrNameLst>
                                      </p:cBhvr>
                                      <p:to>
                                        <p:strVal val="visible"/>
                                      </p:to>
                                    </p:set>
                                    <p:animEffect transition="in" filter="fade">
                                      <p:cBhvr>
                                        <p:cTn id="207" dur="500"/>
                                        <p:tgtEl>
                                          <p:spTgt spid="124"/>
                                        </p:tgtEl>
                                      </p:cBhvr>
                                    </p:animEffect>
                                  </p:childTnLst>
                                </p:cTn>
                              </p:par>
                              <p:par>
                                <p:cTn id="208" presetID="10" presetClass="entr" presetSubtype="0" fill="hold" grpId="0" nodeType="withEffect">
                                  <p:stCondLst>
                                    <p:cond delay="0"/>
                                  </p:stCondLst>
                                  <p:childTnLst>
                                    <p:set>
                                      <p:cBhvr>
                                        <p:cTn id="209" dur="1" fill="hold">
                                          <p:stCondLst>
                                            <p:cond delay="0"/>
                                          </p:stCondLst>
                                        </p:cTn>
                                        <p:tgtEl>
                                          <p:spTgt spid="125"/>
                                        </p:tgtEl>
                                        <p:attrNameLst>
                                          <p:attrName>style.visibility</p:attrName>
                                        </p:attrNameLst>
                                      </p:cBhvr>
                                      <p:to>
                                        <p:strVal val="visible"/>
                                      </p:to>
                                    </p:set>
                                    <p:animEffect transition="in" filter="fade">
                                      <p:cBhvr>
                                        <p:cTn id="210" dur="500"/>
                                        <p:tgtEl>
                                          <p:spTgt spid="125"/>
                                        </p:tgtEl>
                                      </p:cBhvr>
                                    </p:animEffect>
                                  </p:childTnLst>
                                </p:cTn>
                              </p:par>
                              <p:par>
                                <p:cTn id="211" presetID="10" presetClass="entr" presetSubtype="0" fill="hold" grpId="0" nodeType="withEffect">
                                  <p:stCondLst>
                                    <p:cond delay="0"/>
                                  </p:stCondLst>
                                  <p:childTnLst>
                                    <p:set>
                                      <p:cBhvr>
                                        <p:cTn id="212" dur="1" fill="hold">
                                          <p:stCondLst>
                                            <p:cond delay="0"/>
                                          </p:stCondLst>
                                        </p:cTn>
                                        <p:tgtEl>
                                          <p:spTgt spid="126"/>
                                        </p:tgtEl>
                                        <p:attrNameLst>
                                          <p:attrName>style.visibility</p:attrName>
                                        </p:attrNameLst>
                                      </p:cBhvr>
                                      <p:to>
                                        <p:strVal val="visible"/>
                                      </p:to>
                                    </p:set>
                                    <p:animEffect transition="in" filter="fade">
                                      <p:cBhvr>
                                        <p:cTn id="213" dur="500"/>
                                        <p:tgtEl>
                                          <p:spTgt spid="126"/>
                                        </p:tgtEl>
                                      </p:cBhvr>
                                    </p:animEffect>
                                  </p:childTnLst>
                                </p:cTn>
                              </p:par>
                              <p:par>
                                <p:cTn id="214" presetID="10" presetClass="entr" presetSubtype="0" fill="hold" grpId="0" nodeType="withEffect">
                                  <p:stCondLst>
                                    <p:cond delay="0"/>
                                  </p:stCondLst>
                                  <p:childTnLst>
                                    <p:set>
                                      <p:cBhvr>
                                        <p:cTn id="215" dur="1" fill="hold">
                                          <p:stCondLst>
                                            <p:cond delay="0"/>
                                          </p:stCondLst>
                                        </p:cTn>
                                        <p:tgtEl>
                                          <p:spTgt spid="127"/>
                                        </p:tgtEl>
                                        <p:attrNameLst>
                                          <p:attrName>style.visibility</p:attrName>
                                        </p:attrNameLst>
                                      </p:cBhvr>
                                      <p:to>
                                        <p:strVal val="visible"/>
                                      </p:to>
                                    </p:set>
                                    <p:animEffect transition="in" filter="fade">
                                      <p:cBhvr>
                                        <p:cTn id="216" dur="500"/>
                                        <p:tgtEl>
                                          <p:spTgt spid="127"/>
                                        </p:tgtEl>
                                      </p:cBhvr>
                                    </p:animEffect>
                                  </p:childTnLst>
                                </p:cTn>
                              </p:par>
                              <p:par>
                                <p:cTn id="217" presetID="10" presetClass="entr" presetSubtype="0" fill="hold" grpId="0" nodeType="withEffect">
                                  <p:stCondLst>
                                    <p:cond delay="0"/>
                                  </p:stCondLst>
                                  <p:childTnLst>
                                    <p:set>
                                      <p:cBhvr>
                                        <p:cTn id="218" dur="1" fill="hold">
                                          <p:stCondLst>
                                            <p:cond delay="0"/>
                                          </p:stCondLst>
                                        </p:cTn>
                                        <p:tgtEl>
                                          <p:spTgt spid="128"/>
                                        </p:tgtEl>
                                        <p:attrNameLst>
                                          <p:attrName>style.visibility</p:attrName>
                                        </p:attrNameLst>
                                      </p:cBhvr>
                                      <p:to>
                                        <p:strVal val="visible"/>
                                      </p:to>
                                    </p:set>
                                    <p:animEffect transition="in" filter="fade">
                                      <p:cBhvr>
                                        <p:cTn id="219" dur="500"/>
                                        <p:tgtEl>
                                          <p:spTgt spid="128"/>
                                        </p:tgtEl>
                                      </p:cBhvr>
                                    </p:animEffect>
                                  </p:childTnLst>
                                </p:cTn>
                              </p:par>
                              <p:par>
                                <p:cTn id="220" presetID="10" presetClass="entr" presetSubtype="0" fill="hold" grpId="0" nodeType="withEffect">
                                  <p:stCondLst>
                                    <p:cond delay="0"/>
                                  </p:stCondLst>
                                  <p:childTnLst>
                                    <p:set>
                                      <p:cBhvr>
                                        <p:cTn id="221" dur="1" fill="hold">
                                          <p:stCondLst>
                                            <p:cond delay="0"/>
                                          </p:stCondLst>
                                        </p:cTn>
                                        <p:tgtEl>
                                          <p:spTgt spid="129"/>
                                        </p:tgtEl>
                                        <p:attrNameLst>
                                          <p:attrName>style.visibility</p:attrName>
                                        </p:attrNameLst>
                                      </p:cBhvr>
                                      <p:to>
                                        <p:strVal val="visible"/>
                                      </p:to>
                                    </p:set>
                                    <p:animEffect transition="in" filter="fade">
                                      <p:cBhvr>
                                        <p:cTn id="222" dur="500"/>
                                        <p:tgtEl>
                                          <p:spTgt spid="129"/>
                                        </p:tgtEl>
                                      </p:cBhvr>
                                    </p:animEffect>
                                  </p:childTnLst>
                                </p:cTn>
                              </p:par>
                            </p:childTnLst>
                          </p:cTn>
                        </p:par>
                      </p:childTnLst>
                    </p:cTn>
                  </p:par>
                  <p:par>
                    <p:cTn id="223" fill="hold">
                      <p:stCondLst>
                        <p:cond delay="indefinite"/>
                      </p:stCondLst>
                      <p:childTnLst>
                        <p:par>
                          <p:cTn id="224" fill="hold">
                            <p:stCondLst>
                              <p:cond delay="0"/>
                            </p:stCondLst>
                            <p:childTnLst>
                              <p:par>
                                <p:cTn id="225" presetID="10" presetClass="exit" presetSubtype="0" fill="hold" grpId="1" nodeType="clickEffect">
                                  <p:stCondLst>
                                    <p:cond delay="0"/>
                                  </p:stCondLst>
                                  <p:childTnLst>
                                    <p:animEffect transition="out" filter="fade">
                                      <p:cBhvr>
                                        <p:cTn id="226" dur="500"/>
                                        <p:tgtEl>
                                          <p:spTgt spid="124"/>
                                        </p:tgtEl>
                                      </p:cBhvr>
                                    </p:animEffect>
                                    <p:set>
                                      <p:cBhvr>
                                        <p:cTn id="227" dur="1" fill="hold">
                                          <p:stCondLst>
                                            <p:cond delay="499"/>
                                          </p:stCondLst>
                                        </p:cTn>
                                        <p:tgtEl>
                                          <p:spTgt spid="124"/>
                                        </p:tgtEl>
                                        <p:attrNameLst>
                                          <p:attrName>style.visibility</p:attrName>
                                        </p:attrNameLst>
                                      </p:cBhvr>
                                      <p:to>
                                        <p:strVal val="hidden"/>
                                      </p:to>
                                    </p:set>
                                  </p:childTnLst>
                                </p:cTn>
                              </p:par>
                              <p:par>
                                <p:cTn id="228" presetID="10" presetClass="exit" presetSubtype="0" fill="hold" grpId="1" nodeType="withEffect">
                                  <p:stCondLst>
                                    <p:cond delay="0"/>
                                  </p:stCondLst>
                                  <p:childTnLst>
                                    <p:animEffect transition="out" filter="fade">
                                      <p:cBhvr>
                                        <p:cTn id="229" dur="500"/>
                                        <p:tgtEl>
                                          <p:spTgt spid="125"/>
                                        </p:tgtEl>
                                      </p:cBhvr>
                                    </p:animEffect>
                                    <p:set>
                                      <p:cBhvr>
                                        <p:cTn id="230" dur="1" fill="hold">
                                          <p:stCondLst>
                                            <p:cond delay="499"/>
                                          </p:stCondLst>
                                        </p:cTn>
                                        <p:tgtEl>
                                          <p:spTgt spid="125"/>
                                        </p:tgtEl>
                                        <p:attrNameLst>
                                          <p:attrName>style.visibility</p:attrName>
                                        </p:attrNameLst>
                                      </p:cBhvr>
                                      <p:to>
                                        <p:strVal val="hidden"/>
                                      </p:to>
                                    </p:set>
                                  </p:childTnLst>
                                </p:cTn>
                              </p:par>
                              <p:par>
                                <p:cTn id="231" presetID="10" presetClass="exit" presetSubtype="0" fill="hold" grpId="1" nodeType="withEffect">
                                  <p:stCondLst>
                                    <p:cond delay="0"/>
                                  </p:stCondLst>
                                  <p:childTnLst>
                                    <p:animEffect transition="out" filter="fade">
                                      <p:cBhvr>
                                        <p:cTn id="232" dur="500"/>
                                        <p:tgtEl>
                                          <p:spTgt spid="126"/>
                                        </p:tgtEl>
                                      </p:cBhvr>
                                    </p:animEffect>
                                    <p:set>
                                      <p:cBhvr>
                                        <p:cTn id="233" dur="1" fill="hold">
                                          <p:stCondLst>
                                            <p:cond delay="499"/>
                                          </p:stCondLst>
                                        </p:cTn>
                                        <p:tgtEl>
                                          <p:spTgt spid="126"/>
                                        </p:tgtEl>
                                        <p:attrNameLst>
                                          <p:attrName>style.visibility</p:attrName>
                                        </p:attrNameLst>
                                      </p:cBhvr>
                                      <p:to>
                                        <p:strVal val="hidden"/>
                                      </p:to>
                                    </p:set>
                                  </p:childTnLst>
                                </p:cTn>
                              </p:par>
                              <p:par>
                                <p:cTn id="234" presetID="10" presetClass="exit" presetSubtype="0" fill="hold" grpId="1" nodeType="withEffect">
                                  <p:stCondLst>
                                    <p:cond delay="0"/>
                                  </p:stCondLst>
                                  <p:childTnLst>
                                    <p:animEffect transition="out" filter="fade">
                                      <p:cBhvr>
                                        <p:cTn id="235" dur="500"/>
                                        <p:tgtEl>
                                          <p:spTgt spid="127"/>
                                        </p:tgtEl>
                                      </p:cBhvr>
                                    </p:animEffect>
                                    <p:set>
                                      <p:cBhvr>
                                        <p:cTn id="236" dur="1" fill="hold">
                                          <p:stCondLst>
                                            <p:cond delay="499"/>
                                          </p:stCondLst>
                                        </p:cTn>
                                        <p:tgtEl>
                                          <p:spTgt spid="127"/>
                                        </p:tgtEl>
                                        <p:attrNameLst>
                                          <p:attrName>style.visibility</p:attrName>
                                        </p:attrNameLst>
                                      </p:cBhvr>
                                      <p:to>
                                        <p:strVal val="hidden"/>
                                      </p:to>
                                    </p:set>
                                  </p:childTnLst>
                                </p:cTn>
                              </p:par>
                              <p:par>
                                <p:cTn id="237" presetID="10" presetClass="exit" presetSubtype="0" fill="hold" grpId="1" nodeType="withEffect">
                                  <p:stCondLst>
                                    <p:cond delay="0"/>
                                  </p:stCondLst>
                                  <p:childTnLst>
                                    <p:animEffect transition="out" filter="fade">
                                      <p:cBhvr>
                                        <p:cTn id="238" dur="500"/>
                                        <p:tgtEl>
                                          <p:spTgt spid="128"/>
                                        </p:tgtEl>
                                      </p:cBhvr>
                                    </p:animEffect>
                                    <p:set>
                                      <p:cBhvr>
                                        <p:cTn id="239" dur="1" fill="hold">
                                          <p:stCondLst>
                                            <p:cond delay="499"/>
                                          </p:stCondLst>
                                        </p:cTn>
                                        <p:tgtEl>
                                          <p:spTgt spid="128"/>
                                        </p:tgtEl>
                                        <p:attrNameLst>
                                          <p:attrName>style.visibility</p:attrName>
                                        </p:attrNameLst>
                                      </p:cBhvr>
                                      <p:to>
                                        <p:strVal val="hidden"/>
                                      </p:to>
                                    </p:set>
                                  </p:childTnLst>
                                </p:cTn>
                              </p:par>
                              <p:par>
                                <p:cTn id="240" presetID="10" presetClass="exit" presetSubtype="0" fill="hold" grpId="1" nodeType="withEffect">
                                  <p:stCondLst>
                                    <p:cond delay="0"/>
                                  </p:stCondLst>
                                  <p:childTnLst>
                                    <p:animEffect transition="out" filter="fade">
                                      <p:cBhvr>
                                        <p:cTn id="241" dur="500"/>
                                        <p:tgtEl>
                                          <p:spTgt spid="129"/>
                                        </p:tgtEl>
                                      </p:cBhvr>
                                    </p:animEffect>
                                    <p:set>
                                      <p:cBhvr>
                                        <p:cTn id="242" dur="1" fill="hold">
                                          <p:stCondLst>
                                            <p:cond delay="499"/>
                                          </p:stCondLst>
                                        </p:cTn>
                                        <p:tgtEl>
                                          <p:spTgt spid="1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14" grpId="0"/>
      <p:bldP spid="14" grpId="1"/>
      <p:bldP spid="4" grpId="0" animBg="1"/>
      <p:bldP spid="4" grpId="1" animBg="1"/>
      <p:bldP spid="31" grpId="0" animBg="1"/>
      <p:bldP spid="31" grpId="1" animBg="1"/>
      <p:bldP spid="36" grpId="0" animBg="1"/>
      <p:bldP spid="36" grpId="1" animBg="1"/>
      <p:bldP spid="37" grpId="0"/>
      <p:bldP spid="37" grpId="1"/>
      <p:bldP spid="100" grpId="0" animBg="1"/>
      <p:bldP spid="100" grpId="1" animBg="1"/>
      <p:bldP spid="101" grpId="0"/>
      <p:bldP spid="101" grpId="1"/>
      <p:bldP spid="102" grpId="0" animBg="1"/>
      <p:bldP spid="102" grpId="1" animBg="1"/>
      <p:bldP spid="103" grpId="0" animBg="1"/>
      <p:bldP spid="103" grpId="1" animBg="1"/>
      <p:bldP spid="104" grpId="0" animBg="1"/>
      <p:bldP spid="104" grpId="1" animBg="1"/>
      <p:bldP spid="105" grpId="0"/>
      <p:bldP spid="105" grpId="1"/>
      <p:bldP spid="106" grpId="0" animBg="1"/>
      <p:bldP spid="106" grpId="1" animBg="1"/>
      <p:bldP spid="107" grpId="0"/>
      <p:bldP spid="107" grpId="1"/>
      <p:bldP spid="108" grpId="0" animBg="1"/>
      <p:bldP spid="108" grpId="1" animBg="1"/>
      <p:bldP spid="109" grpId="0" animBg="1"/>
      <p:bldP spid="109" grpId="1" animBg="1"/>
      <p:bldP spid="110" grpId="0" animBg="1"/>
      <p:bldP spid="110" grpId="1" animBg="1"/>
      <p:bldP spid="111" grpId="0"/>
      <p:bldP spid="111" grpId="1"/>
      <p:bldP spid="112" grpId="0" animBg="1"/>
      <p:bldP spid="112" grpId="1" animBg="1"/>
      <p:bldP spid="113" grpId="0"/>
      <p:bldP spid="113" grpId="1"/>
      <p:bldP spid="114" grpId="0" animBg="1"/>
      <p:bldP spid="114" grpId="1" animBg="1"/>
      <p:bldP spid="115" grpId="0" animBg="1"/>
      <p:bldP spid="115" grpId="1" animBg="1"/>
      <p:bldP spid="116" grpId="0" animBg="1"/>
      <p:bldP spid="116" grpId="1" animBg="1"/>
      <p:bldP spid="117" grpId="0"/>
      <p:bldP spid="117" grpId="1"/>
      <p:bldP spid="118" grpId="0" animBg="1"/>
      <p:bldP spid="118" grpId="1" animBg="1"/>
      <p:bldP spid="119" grpId="0"/>
      <p:bldP spid="119" grpId="1"/>
      <p:bldP spid="120" grpId="0" animBg="1"/>
      <p:bldP spid="120" grpId="1" animBg="1"/>
      <p:bldP spid="121" grpId="0" animBg="1"/>
      <p:bldP spid="121" grpId="1" animBg="1"/>
      <p:bldP spid="122" grpId="0" animBg="1"/>
      <p:bldP spid="122" grpId="1" animBg="1"/>
      <p:bldP spid="123" grpId="0"/>
      <p:bldP spid="123" grpId="1"/>
      <p:bldP spid="124" grpId="0" animBg="1"/>
      <p:bldP spid="124" grpId="1" animBg="1"/>
      <p:bldP spid="125" grpId="0"/>
      <p:bldP spid="125" grpId="1"/>
      <p:bldP spid="126" grpId="0" animBg="1"/>
      <p:bldP spid="126" grpId="1" animBg="1"/>
      <p:bldP spid="127" grpId="0" animBg="1"/>
      <p:bldP spid="127" grpId="1" animBg="1"/>
      <p:bldP spid="128" grpId="0" animBg="1"/>
      <p:bldP spid="128" grpId="1" animBg="1"/>
      <p:bldP spid="129" grpId="0"/>
      <p:bldP spid="129" grpId="1"/>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F0F98-A639-3A43-A1F4-08FD6CD7DC53}"/>
              </a:ext>
            </a:extLst>
          </p:cNvPr>
          <p:cNvSpPr>
            <a:spLocks noGrp="1"/>
          </p:cNvSpPr>
          <p:nvPr>
            <p:ph type="title"/>
          </p:nvPr>
        </p:nvSpPr>
        <p:spPr/>
        <p:txBody>
          <a:bodyPr/>
          <a:lstStyle/>
          <a:p>
            <a:r>
              <a:rPr lang="en-US" dirty="0"/>
              <a:t>CV: Sliding ASE</a:t>
            </a:r>
          </a:p>
        </p:txBody>
      </p:sp>
      <p:sp>
        <p:nvSpPr>
          <p:cNvPr id="4" name="Rectangle 3">
            <a:extLst>
              <a:ext uri="{FF2B5EF4-FFF2-40B4-BE49-F238E27FC236}">
                <a16:creationId xmlns:a16="http://schemas.microsoft.com/office/drawing/2014/main" id="{3C9F0FFF-6E9B-4243-8E44-5D633DCC0D49}"/>
              </a:ext>
            </a:extLst>
          </p:cNvPr>
          <p:cNvSpPr/>
          <p:nvPr/>
        </p:nvSpPr>
        <p:spPr>
          <a:xfrm>
            <a:off x="628650" y="2043289"/>
            <a:ext cx="8165154" cy="3785652"/>
          </a:xfrm>
          <a:prstGeom prst="rect">
            <a:avLst/>
          </a:prstGeom>
        </p:spPr>
        <p:txBody>
          <a:bodyPr wrap="square">
            <a:spAutoFit/>
          </a:bodyPr>
          <a:lstStyle/>
          <a:p>
            <a:r>
              <a:rPr lang="en-US" sz="1200" dirty="0"/>
              <a:t># Sliding CV ... batches are mutually exclusive</a:t>
            </a:r>
          </a:p>
          <a:p>
            <a:r>
              <a:rPr lang="en-US" sz="1200" dirty="0" err="1"/>
              <a:t>ts</a:t>
            </a:r>
            <a:r>
              <a:rPr lang="en-US" sz="1200" dirty="0"/>
              <a:t> = </a:t>
            </a:r>
            <a:r>
              <a:rPr lang="en-US" sz="1200" dirty="0" err="1"/>
              <a:t>amtrak$Ridership</a:t>
            </a:r>
            <a:endParaRPr lang="en-US" sz="1200" dirty="0"/>
          </a:p>
          <a:p>
            <a:r>
              <a:rPr lang="en-US" sz="1200" dirty="0" err="1"/>
              <a:t>batch_size</a:t>
            </a:r>
            <a:r>
              <a:rPr lang="en-US" sz="1200" dirty="0"/>
              <a:t> = 50</a:t>
            </a:r>
          </a:p>
          <a:p>
            <a:r>
              <a:rPr lang="en-US" sz="1200" dirty="0"/>
              <a:t>start = 1</a:t>
            </a:r>
          </a:p>
          <a:p>
            <a:r>
              <a:rPr lang="en-US" sz="1200" dirty="0" err="1"/>
              <a:t>num_batches</a:t>
            </a:r>
            <a:r>
              <a:rPr lang="en-US" sz="1200" dirty="0"/>
              <a:t> = length(</a:t>
            </a:r>
            <a:r>
              <a:rPr lang="en-US" sz="1200" dirty="0" err="1"/>
              <a:t>ts</a:t>
            </a:r>
            <a:r>
              <a:rPr lang="en-US" sz="1200" dirty="0"/>
              <a:t>)-batch_size+1</a:t>
            </a:r>
          </a:p>
          <a:p>
            <a:r>
              <a:rPr lang="en-US" sz="1200" dirty="0"/>
              <a:t>ASEs = numeric(</a:t>
            </a:r>
            <a:r>
              <a:rPr lang="en-US" sz="1200" dirty="0" err="1"/>
              <a:t>num_batches</a:t>
            </a:r>
            <a:r>
              <a:rPr lang="en-US" sz="1200" dirty="0"/>
              <a:t>)</a:t>
            </a:r>
          </a:p>
          <a:p>
            <a:endParaRPr lang="en-US" sz="1200" dirty="0"/>
          </a:p>
          <a:p>
            <a:r>
              <a:rPr lang="en-US" sz="1200" dirty="0"/>
              <a:t>for (</a:t>
            </a:r>
            <a:r>
              <a:rPr lang="en-US" sz="1200" dirty="0" err="1"/>
              <a:t>i</a:t>
            </a:r>
            <a:r>
              <a:rPr lang="en-US" sz="1200" dirty="0"/>
              <a:t> in 0: (num_batches-1))</a:t>
            </a:r>
          </a:p>
          <a:p>
            <a:r>
              <a:rPr lang="en-US" sz="1200" dirty="0"/>
              <a:t>{</a:t>
            </a:r>
          </a:p>
          <a:p>
            <a:r>
              <a:rPr lang="en-US" sz="1200" dirty="0"/>
              <a:t>  forecasts = </a:t>
            </a:r>
            <a:r>
              <a:rPr lang="en-US" sz="1200" dirty="0" err="1"/>
              <a:t>fore.aruma.wge</a:t>
            </a:r>
            <a:r>
              <a:rPr lang="en-US" sz="1200" dirty="0"/>
              <a:t>(</a:t>
            </a:r>
            <a:r>
              <a:rPr lang="en-US" sz="1200" dirty="0" err="1"/>
              <a:t>ts</a:t>
            </a:r>
            <a:r>
              <a:rPr lang="en-US" sz="1200" dirty="0"/>
              <a:t>[start:(</a:t>
            </a:r>
            <a:r>
              <a:rPr lang="en-US" sz="1200" dirty="0" err="1"/>
              <a:t>batch_size+i</a:t>
            </a:r>
            <a:r>
              <a:rPr lang="en-US" sz="1200" dirty="0"/>
              <a:t>)], phi = c(-0.02709541,  0.74213105), theta = c(-0.5844596,  0.3836931), d = 0, s = 12, </a:t>
            </a:r>
            <a:r>
              <a:rPr lang="en-US" sz="1200" dirty="0" err="1"/>
              <a:t>n.ahead</a:t>
            </a:r>
            <a:r>
              <a:rPr lang="en-US" sz="1200" dirty="0"/>
              <a:t> = 12, </a:t>
            </a:r>
            <a:r>
              <a:rPr lang="en-US" sz="1200" dirty="0" err="1"/>
              <a:t>lastn</a:t>
            </a:r>
            <a:r>
              <a:rPr lang="en-US" sz="1200" dirty="0"/>
              <a:t> = TRUE)</a:t>
            </a:r>
          </a:p>
          <a:p>
            <a:r>
              <a:rPr lang="en-US" sz="1200" dirty="0"/>
              <a:t>  ASEs[i+1] = mean((</a:t>
            </a:r>
            <a:r>
              <a:rPr lang="en-US" sz="1200" dirty="0" err="1"/>
              <a:t>ts</a:t>
            </a:r>
            <a:r>
              <a:rPr lang="en-US" sz="1200" dirty="0"/>
              <a:t>[start:(batch_size+1)] - </a:t>
            </a:r>
            <a:r>
              <a:rPr lang="en-US" sz="1200" dirty="0" err="1"/>
              <a:t>forecasts$f</a:t>
            </a:r>
            <a:r>
              <a:rPr lang="en-US" sz="1200" dirty="0"/>
              <a:t>)^2)</a:t>
            </a:r>
          </a:p>
          <a:p>
            <a:r>
              <a:rPr lang="en-US" sz="1200" dirty="0"/>
              <a:t>  start = start+1</a:t>
            </a:r>
          </a:p>
          <a:p>
            <a:r>
              <a:rPr lang="en-US" sz="1200" dirty="0"/>
              <a:t>}</a:t>
            </a:r>
          </a:p>
          <a:p>
            <a:endParaRPr lang="en-US" sz="1200" dirty="0"/>
          </a:p>
          <a:p>
            <a:endParaRPr lang="en-US" sz="1200" dirty="0"/>
          </a:p>
          <a:p>
            <a:r>
              <a:rPr lang="en-US" sz="1200" dirty="0"/>
              <a:t>ASEs</a:t>
            </a:r>
          </a:p>
          <a:p>
            <a:r>
              <a:rPr lang="en-US" sz="1200" dirty="0"/>
              <a:t>  </a:t>
            </a:r>
          </a:p>
          <a:p>
            <a:r>
              <a:rPr lang="en-US" sz="1200" dirty="0"/>
              <a:t>mean(ASEs)</a:t>
            </a:r>
          </a:p>
          <a:p>
            <a:r>
              <a:rPr lang="en-US" sz="1200" dirty="0" err="1"/>
              <a:t>sd</a:t>
            </a:r>
            <a:r>
              <a:rPr lang="en-US" sz="1200" dirty="0"/>
              <a:t>(ASEs)</a:t>
            </a:r>
          </a:p>
        </p:txBody>
      </p:sp>
    </p:spTree>
    <p:extLst>
      <p:ext uri="{BB962C8B-B14F-4D97-AF65-F5344CB8AC3E}">
        <p14:creationId xmlns:p14="http://schemas.microsoft.com/office/powerpoint/2010/main" val="1330798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Object 8"/>
          <p:cNvGraphicFramePr>
            <a:graphicFrameLocks noChangeAspect="1"/>
          </p:cNvGraphicFramePr>
          <p:nvPr/>
        </p:nvGraphicFramePr>
        <p:xfrm>
          <a:off x="3458308" y="553720"/>
          <a:ext cx="2227385" cy="527538"/>
        </p:xfrm>
        <a:graphic>
          <a:graphicData uri="http://schemas.openxmlformats.org/presentationml/2006/ole">
            <mc:AlternateContent xmlns:mc="http://schemas.openxmlformats.org/markup-compatibility/2006">
              <mc:Choice xmlns:v="urn:schemas-microsoft-com:vml" Requires="v">
                <p:oleObj spid="_x0000_s3086" name="Equation" r:id="rId4" imgW="2412720" imgH="571320" progId="Equation.DSMT4">
                  <p:embed/>
                </p:oleObj>
              </mc:Choice>
              <mc:Fallback>
                <p:oleObj name="Equation" r:id="rId4" imgW="2412720" imgH="571320" progId="Equation.DSMT4">
                  <p:embed/>
                  <p:pic>
                    <p:nvPicPr>
                      <p:cNvPr id="9" name="Object 8"/>
                      <p:cNvPicPr/>
                      <p:nvPr/>
                    </p:nvPicPr>
                    <p:blipFill>
                      <a:blip r:embed="rId5"/>
                      <a:stretch>
                        <a:fillRect/>
                      </a:stretch>
                    </p:blipFill>
                    <p:spPr>
                      <a:xfrm>
                        <a:off x="3458308" y="553720"/>
                        <a:ext cx="2227385" cy="527538"/>
                      </a:xfrm>
                      <a:prstGeom prst="rect">
                        <a:avLst/>
                      </a:prstGeom>
                      <a:ln w="38100">
                        <a:solidFill>
                          <a:srgbClr val="FF0000"/>
                        </a:solidFill>
                      </a:ln>
                    </p:spPr>
                  </p:pic>
                </p:oleObj>
              </mc:Fallback>
            </mc:AlternateContent>
          </a:graphicData>
        </a:graphic>
      </p:graphicFrame>
      <p:sp>
        <p:nvSpPr>
          <p:cNvPr id="10" name="TextBox 9"/>
          <p:cNvSpPr txBox="1"/>
          <p:nvPr/>
        </p:nvSpPr>
        <p:spPr>
          <a:xfrm>
            <a:off x="457200" y="1352014"/>
            <a:ext cx="6096000" cy="3600986"/>
          </a:xfrm>
          <a:prstGeom prst="rect">
            <a:avLst/>
          </a:prstGeom>
          <a:noFill/>
        </p:spPr>
        <p:txBody>
          <a:bodyPr wrap="square" rtlCol="0">
            <a:noAutofit/>
          </a:bodyPr>
          <a:lstStyle/>
          <a:p>
            <a:pPr>
              <a:spcBef>
                <a:spcPts val="600"/>
              </a:spcBef>
            </a:pPr>
            <a:r>
              <a:rPr lang="en-US" sz="2400" b="1" dirty="0"/>
              <a:t>Notes about the models:</a:t>
            </a:r>
          </a:p>
          <a:p>
            <a:pPr marL="342900" indent="-342900">
              <a:spcBef>
                <a:spcPts val="600"/>
              </a:spcBef>
              <a:buFont typeface="Arial" panose="020B0604020202020204" pitchFamily="34" charset="0"/>
              <a:buChar char="•"/>
            </a:pPr>
            <a:r>
              <a:rPr lang="en-US" sz="2400" dirty="0"/>
              <a:t>“Quarterly” behavior is present in realization (but not as clear as it was in the initial realization of length </a:t>
            </a:r>
            <a:r>
              <a:rPr lang="en-US" sz="2400" i="1" dirty="0">
                <a:latin typeface="Times New Roman" panose="02020603050405020304" pitchFamily="18" charset="0"/>
                <a:cs typeface="Times New Roman" panose="02020603050405020304" pitchFamily="18" charset="0"/>
              </a:rPr>
              <a:t>n </a:t>
            </a:r>
            <a:r>
              <a:rPr lang="en-US" sz="2400" dirty="0">
                <a:latin typeface="Times New Roman" panose="02020603050405020304" pitchFamily="18" charset="0"/>
                <a:cs typeface="Times New Roman" panose="02020603050405020304" pitchFamily="18" charset="0"/>
              </a:rPr>
              <a:t>= 20</a:t>
            </a:r>
            <a:r>
              <a:rPr lang="en-US" sz="2400" dirty="0"/>
              <a:t>).</a:t>
            </a:r>
          </a:p>
          <a:p>
            <a:pPr marL="342900" indent="-342900">
              <a:spcBef>
                <a:spcPts val="600"/>
              </a:spcBef>
              <a:buFont typeface="Arial" panose="020B0604020202020204" pitchFamily="34" charset="0"/>
              <a:buChar char="•"/>
            </a:pPr>
            <a:r>
              <a:rPr lang="en-US" sz="2400" dirty="0"/>
              <a:t>Sample autocorrelations at lags 4, 8,… are “large,” which is consistent with the model.</a:t>
            </a:r>
          </a:p>
          <a:p>
            <a:pPr marL="800100" lvl="1" indent="-342900">
              <a:spcBef>
                <a:spcPts val="600"/>
              </a:spcBef>
              <a:buFont typeface="Arial" panose="020B0604020202020204" pitchFamily="34" charset="0"/>
              <a:buChar char="•"/>
            </a:pPr>
            <a:r>
              <a:rPr lang="en-US" sz="2000" dirty="0"/>
              <a:t>That is, </a:t>
            </a:r>
            <a:r>
              <a:rPr lang="en-US" sz="2000" i="1" dirty="0">
                <a:latin typeface="Times New Roman" panose="02020603050405020304" pitchFamily="18" charset="0"/>
                <a:cs typeface="Times New Roman" panose="02020603050405020304" pitchFamily="18" charset="0"/>
              </a:rPr>
              <a:t>X</a:t>
            </a:r>
            <a:r>
              <a:rPr lang="en-US" sz="2000" i="1" baseline="-25000" dirty="0">
                <a:latin typeface="Times New Roman" panose="02020603050405020304" pitchFamily="18" charset="0"/>
                <a:cs typeface="Times New Roman" panose="02020603050405020304" pitchFamily="18" charset="0"/>
              </a:rPr>
              <a:t>t</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X</a:t>
            </a:r>
            <a:r>
              <a:rPr lang="en-US" sz="2000" i="1" baseline="-25000" dirty="0">
                <a:latin typeface="Times New Roman" panose="02020603050405020304" pitchFamily="18" charset="0"/>
                <a:cs typeface="Times New Roman" panose="02020603050405020304" pitchFamily="18" charset="0"/>
              </a:rPr>
              <a:t>t</a:t>
            </a:r>
            <a:r>
              <a:rPr lang="en-US" sz="2000" baseline="-25000" dirty="0">
                <a:latin typeface="Times New Roman" panose="02020603050405020304" pitchFamily="18" charset="0"/>
                <a:cs typeface="Times New Roman" panose="02020603050405020304" pitchFamily="18" charset="0"/>
              </a:rPr>
              <a:t>+4</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X</a:t>
            </a:r>
            <a:r>
              <a:rPr lang="en-US" sz="2000" i="1" baseline="-25000" dirty="0">
                <a:latin typeface="Times New Roman" panose="02020603050405020304" pitchFamily="18" charset="0"/>
                <a:cs typeface="Times New Roman" panose="02020603050405020304" pitchFamily="18" charset="0"/>
              </a:rPr>
              <a:t>t</a:t>
            </a:r>
            <a:r>
              <a:rPr lang="en-US" sz="2000" baseline="-25000" dirty="0">
                <a:latin typeface="Times New Roman" panose="02020603050405020304" pitchFamily="18" charset="0"/>
                <a:cs typeface="Times New Roman" panose="02020603050405020304" pitchFamily="18" charset="0"/>
              </a:rPr>
              <a:t>+8</a:t>
            </a:r>
            <a:r>
              <a:rPr lang="en-US" sz="2000" dirty="0">
                <a:latin typeface="Times New Roman" panose="02020603050405020304" pitchFamily="18" charset="0"/>
                <a:cs typeface="Times New Roman" panose="02020603050405020304" pitchFamily="18" charset="0"/>
              </a:rPr>
              <a:t>,</a:t>
            </a:r>
            <a:r>
              <a:rPr lang="en-US" sz="2000" dirty="0"/>
              <a:t>… would be expected to be “similar.”</a:t>
            </a:r>
          </a:p>
          <a:p>
            <a:pPr marL="342900" indent="-342900">
              <a:spcBef>
                <a:spcPts val="600"/>
              </a:spcBef>
              <a:buFont typeface="Arial" panose="020B0604020202020204" pitchFamily="34" charset="0"/>
              <a:buChar char="•"/>
            </a:pPr>
            <a:r>
              <a:rPr lang="en-US" sz="2400" dirty="0"/>
              <a:t>The spectral estimate has peaks at </a:t>
            </a:r>
            <a:r>
              <a:rPr lang="en-US" sz="2400" i="1" dirty="0">
                <a:latin typeface="Times New Roman" panose="02020603050405020304" pitchFamily="18" charset="0"/>
                <a:cs typeface="Times New Roman" panose="02020603050405020304" pitchFamily="18" charset="0"/>
              </a:rPr>
              <a:t>f </a:t>
            </a:r>
            <a:r>
              <a:rPr lang="en-US" sz="2400" dirty="0">
                <a:latin typeface="Times New Roman" panose="02020603050405020304" pitchFamily="18" charset="0"/>
                <a:cs typeface="Times New Roman" panose="02020603050405020304" pitchFamily="18" charset="0"/>
              </a:rPr>
              <a:t>= 0, .25, </a:t>
            </a:r>
            <a:r>
              <a:rPr lang="en-US" sz="2400" dirty="0">
                <a:latin typeface="Arial" panose="020B0604020202020204" pitchFamily="34" charset="0"/>
                <a:cs typeface="Arial" panose="020B0604020202020204" pitchFamily="34" charset="0"/>
              </a:rPr>
              <a:t>and </a:t>
            </a:r>
            <a:r>
              <a:rPr lang="en-US" sz="2400" dirty="0">
                <a:latin typeface="Times New Roman" panose="02020603050405020304" pitchFamily="18" charset="0"/>
                <a:cs typeface="Times New Roman" panose="02020603050405020304" pitchFamily="18" charset="0"/>
              </a:rPr>
              <a:t>.5 </a:t>
            </a:r>
            <a:r>
              <a:rPr lang="en-US" sz="2400" dirty="0">
                <a:latin typeface="Arial" panose="020B0604020202020204" pitchFamily="34" charset="0"/>
                <a:cs typeface="Arial" panose="020B0604020202020204" pitchFamily="34" charset="0"/>
              </a:rPr>
              <a:t>(we’ll come back to this).</a:t>
            </a:r>
            <a:endParaRPr lang="en-US" sz="2400" dirty="0"/>
          </a:p>
        </p:txBody>
      </p:sp>
      <p:pic>
        <p:nvPicPr>
          <p:cNvPr id="5" name="Picture 4">
            <a:extLst>
              <a:ext uri="{FF2B5EF4-FFF2-40B4-BE49-F238E27FC236}">
                <a16:creationId xmlns:a16="http://schemas.microsoft.com/office/drawing/2014/main" id="{0EFA24C2-22A4-EA4B-AE13-228B6C8917EC}"/>
              </a:ext>
            </a:extLst>
          </p:cNvPr>
          <p:cNvPicPr>
            <a:picLocks noChangeAspect="1"/>
          </p:cNvPicPr>
          <p:nvPr/>
        </p:nvPicPr>
        <p:blipFill rotWithShape="1">
          <a:blip r:embed="rId6"/>
          <a:srcRect l="51147" t="50390" r="-681" b="5668"/>
          <a:stretch/>
        </p:blipFill>
        <p:spPr>
          <a:xfrm>
            <a:off x="6682154" y="4590560"/>
            <a:ext cx="1881300" cy="1138037"/>
          </a:xfrm>
          <a:prstGeom prst="rect">
            <a:avLst/>
          </a:prstGeom>
        </p:spPr>
      </p:pic>
      <p:pic>
        <p:nvPicPr>
          <p:cNvPr id="6" name="Picture 5">
            <a:extLst>
              <a:ext uri="{FF2B5EF4-FFF2-40B4-BE49-F238E27FC236}">
                <a16:creationId xmlns:a16="http://schemas.microsoft.com/office/drawing/2014/main" id="{DB9F85BE-CD12-324E-AC3E-14C6A4422B8E}"/>
              </a:ext>
            </a:extLst>
          </p:cNvPr>
          <p:cNvPicPr>
            <a:picLocks noChangeAspect="1"/>
          </p:cNvPicPr>
          <p:nvPr/>
        </p:nvPicPr>
        <p:blipFill rotWithShape="1">
          <a:blip r:embed="rId6"/>
          <a:srcRect r="50466" b="56058"/>
          <a:stretch/>
        </p:blipFill>
        <p:spPr>
          <a:xfrm>
            <a:off x="6609080" y="1455339"/>
            <a:ext cx="1883975" cy="1139655"/>
          </a:xfrm>
          <a:prstGeom prst="rect">
            <a:avLst/>
          </a:prstGeom>
        </p:spPr>
      </p:pic>
      <p:pic>
        <p:nvPicPr>
          <p:cNvPr id="7" name="Picture 6">
            <a:extLst>
              <a:ext uri="{FF2B5EF4-FFF2-40B4-BE49-F238E27FC236}">
                <a16:creationId xmlns:a16="http://schemas.microsoft.com/office/drawing/2014/main" id="{9E1F0C64-92E7-E145-BE19-D40C1601B9F4}"/>
              </a:ext>
            </a:extLst>
          </p:cNvPr>
          <p:cNvPicPr>
            <a:picLocks noChangeAspect="1"/>
          </p:cNvPicPr>
          <p:nvPr/>
        </p:nvPicPr>
        <p:blipFill rotWithShape="1">
          <a:blip r:embed="rId6"/>
          <a:srcRect l="48172" t="1210" r="2294" b="54848"/>
          <a:stretch/>
        </p:blipFill>
        <p:spPr>
          <a:xfrm>
            <a:off x="6583680" y="3034212"/>
            <a:ext cx="1846739" cy="1117130"/>
          </a:xfrm>
          <a:prstGeom prst="rect">
            <a:avLst/>
          </a:prstGeom>
        </p:spPr>
      </p:pic>
      <p:cxnSp>
        <p:nvCxnSpPr>
          <p:cNvPr id="11" name="Straight Arrow Connector 10">
            <a:extLst>
              <a:ext uri="{FF2B5EF4-FFF2-40B4-BE49-F238E27FC236}">
                <a16:creationId xmlns:a16="http://schemas.microsoft.com/office/drawing/2014/main" id="{877917EE-AE40-EE48-A932-DDB19565D56B}"/>
              </a:ext>
            </a:extLst>
          </p:cNvPr>
          <p:cNvCxnSpPr>
            <a:cxnSpLocks/>
          </p:cNvCxnSpPr>
          <p:nvPr/>
        </p:nvCxnSpPr>
        <p:spPr bwMode="auto">
          <a:xfrm flipV="1">
            <a:off x="3611925" y="5174158"/>
            <a:ext cx="3210906" cy="837495"/>
          </a:xfrm>
          <a:prstGeom prst="straightConnector1">
            <a:avLst/>
          </a:prstGeom>
          <a:noFill/>
          <a:ln w="25400" cap="flat" cmpd="sng" algn="ctr">
            <a:solidFill>
              <a:schemeClr val="tx1"/>
            </a:solidFill>
            <a:prstDash val="solid"/>
            <a:round/>
            <a:headEnd type="none" w="med" len="med"/>
            <a:tailEnd type="triangle"/>
          </a:ln>
          <a:effectLst/>
        </p:spPr>
      </p:cxnSp>
      <p:cxnSp>
        <p:nvCxnSpPr>
          <p:cNvPr id="12" name="Straight Arrow Connector 11">
            <a:extLst>
              <a:ext uri="{FF2B5EF4-FFF2-40B4-BE49-F238E27FC236}">
                <a16:creationId xmlns:a16="http://schemas.microsoft.com/office/drawing/2014/main" id="{877917EE-AE40-EE48-A932-DDB19565D56B}"/>
              </a:ext>
            </a:extLst>
          </p:cNvPr>
          <p:cNvCxnSpPr>
            <a:cxnSpLocks/>
          </p:cNvCxnSpPr>
          <p:nvPr/>
        </p:nvCxnSpPr>
        <p:spPr bwMode="auto">
          <a:xfrm flipV="1">
            <a:off x="5468444" y="4786889"/>
            <a:ext cx="2268787" cy="1191414"/>
          </a:xfrm>
          <a:prstGeom prst="straightConnector1">
            <a:avLst/>
          </a:prstGeom>
          <a:noFill/>
          <a:ln w="25400" cap="flat" cmpd="sng" algn="ctr">
            <a:solidFill>
              <a:schemeClr val="tx1"/>
            </a:solidFill>
            <a:prstDash val="solid"/>
            <a:round/>
            <a:headEnd type="none" w="med" len="med"/>
            <a:tailEnd type="triangle"/>
          </a:ln>
          <a:effectLst/>
        </p:spPr>
      </p:cxnSp>
      <p:cxnSp>
        <p:nvCxnSpPr>
          <p:cNvPr id="14" name="Straight Arrow Connector 13">
            <a:extLst>
              <a:ext uri="{FF2B5EF4-FFF2-40B4-BE49-F238E27FC236}">
                <a16:creationId xmlns:a16="http://schemas.microsoft.com/office/drawing/2014/main" id="{877917EE-AE40-EE48-A932-DDB19565D56B}"/>
              </a:ext>
            </a:extLst>
          </p:cNvPr>
          <p:cNvCxnSpPr>
            <a:cxnSpLocks/>
          </p:cNvCxnSpPr>
          <p:nvPr/>
        </p:nvCxnSpPr>
        <p:spPr bwMode="auto">
          <a:xfrm flipV="1">
            <a:off x="6220427" y="4914677"/>
            <a:ext cx="2179513" cy="1144110"/>
          </a:xfrm>
          <a:prstGeom prst="straightConnector1">
            <a:avLst/>
          </a:prstGeom>
          <a:noFill/>
          <a:ln w="25400" cap="flat" cmpd="sng" algn="ctr">
            <a:solidFill>
              <a:schemeClr val="tx1"/>
            </a:solidFill>
            <a:prstDash val="solid"/>
            <a:round/>
            <a:headEnd type="none" w="med" len="med"/>
            <a:tailEnd type="triangle"/>
          </a:ln>
          <a:effectLst/>
        </p:spPr>
      </p:cxnSp>
      <mc:AlternateContent xmlns:mc="http://schemas.openxmlformats.org/markup-compatibility/2006" xmlns:a14="http://schemas.microsoft.com/office/drawing/2010/main">
        <mc:Choice Requires="a14">
          <p:sp>
            <p:nvSpPr>
              <p:cNvPr id="18" name="Rectangle 17"/>
              <p:cNvSpPr/>
              <p:nvPr/>
            </p:nvSpPr>
            <p:spPr>
              <a:xfrm>
                <a:off x="1799652" y="5945485"/>
                <a:ext cx="4809427" cy="347211"/>
              </a:xfrm>
              <a:prstGeom prst="rect">
                <a:avLst/>
              </a:prstGeom>
            </p:spPr>
            <p:txBody>
              <a:bodyPr wrap="none">
                <a:noAutofit/>
              </a:bodyPr>
              <a:lstStyle/>
              <a:p>
                <a:pPr>
                  <a:spcBef>
                    <a:spcPts val="600"/>
                  </a:spcBef>
                </a:pPr>
                <a14:m>
                  <m:oMathPara xmlns:m="http://schemas.openxmlformats.org/officeDocument/2006/math">
                    <m:oMathParaPr>
                      <m:jc m:val="centerGroup"/>
                    </m:oMathParaPr>
                    <m:oMath xmlns:m="http://schemas.openxmlformats.org/officeDocument/2006/math">
                      <m:d>
                        <m:dPr>
                          <m:ctrlPr>
                            <a:rPr lang="en-US" sz="2400" i="1">
                              <a:latin typeface="Cambria Math" panose="02040503050406030204" pitchFamily="18" charset="0"/>
                            </a:rPr>
                          </m:ctrlPr>
                        </m:dPr>
                        <m:e>
                          <m:r>
                            <a:rPr lang="en-US" sz="2400" i="1">
                              <a:latin typeface="Cambria Math" panose="02040503050406030204" pitchFamily="18" charset="0"/>
                            </a:rPr>
                            <m:t>1−</m:t>
                          </m:r>
                          <m:sSup>
                            <m:sSupPr>
                              <m:ctrlPr>
                                <a:rPr lang="en-US" sz="2400" i="1">
                                  <a:latin typeface="Cambria Math" panose="02040503050406030204" pitchFamily="18" charset="0"/>
                                </a:rPr>
                              </m:ctrlPr>
                            </m:sSupPr>
                            <m:e>
                              <m:r>
                                <a:rPr lang="en-US" sz="2400" i="1">
                                  <a:latin typeface="Cambria Math" panose="02040503050406030204" pitchFamily="18" charset="0"/>
                                </a:rPr>
                                <m:t>𝐵</m:t>
                              </m:r>
                            </m:e>
                            <m:sup>
                              <m:r>
                                <a:rPr lang="en-US" sz="2400" i="1">
                                  <a:latin typeface="Cambria Math" panose="02040503050406030204" pitchFamily="18" charset="0"/>
                                </a:rPr>
                                <m:t>4</m:t>
                              </m:r>
                            </m:sup>
                          </m:sSup>
                        </m:e>
                      </m:d>
                      <m:r>
                        <a:rPr lang="en-US" sz="2400" i="1">
                          <a:latin typeface="Cambria Math" panose="02040503050406030204" pitchFamily="18" charset="0"/>
                        </a:rPr>
                        <m:t>=(1−</m:t>
                      </m:r>
                      <m:r>
                        <a:rPr lang="en-US" sz="2400" i="1">
                          <a:latin typeface="Cambria Math" panose="02040503050406030204" pitchFamily="18" charset="0"/>
                        </a:rPr>
                        <m:t>𝐵</m:t>
                      </m:r>
                      <m:r>
                        <a:rPr lang="en-US" sz="2400" i="1">
                          <a:latin typeface="Cambria Math" panose="02040503050406030204" pitchFamily="18" charset="0"/>
                        </a:rPr>
                        <m:t>)(1+</m:t>
                      </m:r>
                      <m:sSup>
                        <m:sSupPr>
                          <m:ctrlPr>
                            <a:rPr lang="en-US" sz="2400" i="1">
                              <a:latin typeface="Cambria Math" panose="02040503050406030204" pitchFamily="18" charset="0"/>
                            </a:rPr>
                          </m:ctrlPr>
                        </m:sSupPr>
                        <m:e>
                          <m:r>
                            <a:rPr lang="en-US" sz="2400" i="1">
                              <a:latin typeface="Cambria Math" panose="02040503050406030204" pitchFamily="18" charset="0"/>
                            </a:rPr>
                            <m:t>𝐵</m:t>
                          </m:r>
                        </m:e>
                        <m:sup>
                          <m:r>
                            <a:rPr lang="en-US" sz="2400" i="1">
                              <a:latin typeface="Cambria Math" panose="02040503050406030204" pitchFamily="18" charset="0"/>
                            </a:rPr>
                            <m:t>2</m:t>
                          </m:r>
                        </m:sup>
                      </m:sSup>
                      <m:r>
                        <a:rPr lang="en-US" sz="2400" i="1">
                          <a:latin typeface="Cambria Math" panose="02040503050406030204" pitchFamily="18" charset="0"/>
                        </a:rPr>
                        <m:t>)(1+</m:t>
                      </m:r>
                      <m:r>
                        <a:rPr lang="en-US" sz="2400" i="1">
                          <a:latin typeface="Cambria Math" panose="02040503050406030204" pitchFamily="18" charset="0"/>
                        </a:rPr>
                        <m:t>𝐵</m:t>
                      </m:r>
                      <m:r>
                        <a:rPr lang="en-US" sz="2400" i="1">
                          <a:latin typeface="Cambria Math" panose="02040503050406030204" pitchFamily="18" charset="0"/>
                        </a:rPr>
                        <m:t>)</m:t>
                      </m:r>
                    </m:oMath>
                  </m:oMathPara>
                </a14:m>
                <a:endParaRPr lang="en-US" sz="2400" baseline="-25000" dirty="0"/>
              </a:p>
            </p:txBody>
          </p:sp>
        </mc:Choice>
        <mc:Fallback xmlns="">
          <p:sp>
            <p:nvSpPr>
              <p:cNvPr id="18" name="Rectangle 17"/>
              <p:cNvSpPr>
                <a:spLocks noRot="1" noChangeAspect="1" noMove="1" noResize="1" noEditPoints="1" noAdjustHandles="1" noChangeArrowheads="1" noChangeShapeType="1" noTextEdit="1"/>
              </p:cNvSpPr>
              <p:nvPr/>
            </p:nvSpPr>
            <p:spPr>
              <a:xfrm>
                <a:off x="1799652" y="5945485"/>
                <a:ext cx="4809427" cy="347211"/>
              </a:xfrm>
              <a:prstGeom prst="rect">
                <a:avLst/>
              </a:prstGeom>
              <a:blipFill>
                <a:blip r:embed="rId7"/>
                <a:stretch>
                  <a:fillRect r="-1648" b="-59649"/>
                </a:stretch>
              </a:blipFill>
            </p:spPr>
            <p:txBody>
              <a:bodyPr/>
              <a:lstStyle/>
              <a:p>
                <a:r>
                  <a:rPr lang="en-US">
                    <a:noFill/>
                  </a:rPr>
                  <a:t> </a:t>
                </a:r>
              </a:p>
            </p:txBody>
          </p:sp>
        </mc:Fallback>
      </mc:AlternateContent>
    </p:spTree>
    <p:extLst>
      <p:ext uri="{BB962C8B-B14F-4D97-AF65-F5344CB8AC3E}">
        <p14:creationId xmlns:p14="http://schemas.microsoft.com/office/powerpoint/2010/main" val="79079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500"/>
                                        <p:tgtEl>
                                          <p:spTgt spid="10">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xEl>
                                              <p:pRg st="3" end="3"/>
                                            </p:txEl>
                                          </p:spTgt>
                                        </p:tgtEl>
                                        <p:attrNameLst>
                                          <p:attrName>style.visibility</p:attrName>
                                        </p:attrNameLst>
                                      </p:cBhvr>
                                      <p:to>
                                        <p:strVal val="visible"/>
                                      </p:to>
                                    </p:set>
                                    <p:animEffect transition="in" filter="fade">
                                      <p:cBhvr>
                                        <p:cTn id="21" dur="500"/>
                                        <p:tgtEl>
                                          <p:spTgt spid="10">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0">
                                            <p:txEl>
                                              <p:pRg st="4" end="4"/>
                                            </p:txEl>
                                          </p:spTgt>
                                        </p:tgtEl>
                                        <p:attrNameLst>
                                          <p:attrName>style.visibility</p:attrName>
                                        </p:attrNameLst>
                                      </p:cBhvr>
                                      <p:to>
                                        <p:strVal val="visible"/>
                                      </p:to>
                                    </p:set>
                                    <p:animEffect transition="in" filter="fade">
                                      <p:cBhvr>
                                        <p:cTn id="26" dur="500"/>
                                        <p:tgtEl>
                                          <p:spTgt spid="10">
                                            <p:txEl>
                                              <p:pRg st="4" end="4"/>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500"/>
                                        <p:tgtEl>
                                          <p:spTgt spid="12"/>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Box 9"/>
          <p:cNvSpPr txBox="1"/>
          <p:nvPr/>
        </p:nvSpPr>
        <p:spPr>
          <a:xfrm>
            <a:off x="272374" y="1352014"/>
            <a:ext cx="6245657" cy="2908489"/>
          </a:xfrm>
          <a:prstGeom prst="rect">
            <a:avLst/>
          </a:prstGeom>
          <a:noFill/>
        </p:spPr>
        <p:txBody>
          <a:bodyPr wrap="square" rtlCol="0">
            <a:noAutofit/>
          </a:bodyPr>
          <a:lstStyle/>
          <a:p>
            <a:pPr>
              <a:spcBef>
                <a:spcPts val="600"/>
              </a:spcBef>
            </a:pPr>
            <a:r>
              <a:rPr lang="en-US" sz="2400" b="1" dirty="0"/>
              <a:t>Notes about the models:</a:t>
            </a:r>
          </a:p>
          <a:p>
            <a:pPr marL="342900" indent="-342900">
              <a:spcBef>
                <a:spcPts val="600"/>
              </a:spcBef>
              <a:buFont typeface="Arial" panose="020B0604020202020204" pitchFamily="34" charset="0"/>
              <a:buChar char="•"/>
            </a:pPr>
            <a:r>
              <a:rPr lang="en-US" sz="2400" dirty="0"/>
              <a:t>“Quarterly” behavior (seasonal behavior at lag 4) is present in realization.</a:t>
            </a:r>
          </a:p>
          <a:p>
            <a:pPr marL="316531" indent="-316531">
              <a:spcBef>
                <a:spcPts val="600"/>
              </a:spcBef>
              <a:buFont typeface="Arial" panose="020B0604020202020204" pitchFamily="34" charset="0"/>
              <a:buChar char="•"/>
            </a:pPr>
            <a:r>
              <a:rPr lang="en-US" sz="2400" dirty="0"/>
              <a:t>Sample autocorrelations at lags 4, 8,… are “large.” </a:t>
            </a:r>
          </a:p>
          <a:p>
            <a:pPr marL="316531" indent="-316531">
              <a:spcBef>
                <a:spcPts val="600"/>
              </a:spcBef>
              <a:buFont typeface="Arial" panose="020B0604020202020204" pitchFamily="34" charset="0"/>
              <a:buChar char="•"/>
            </a:pPr>
            <a:r>
              <a:rPr lang="en-US" sz="2400" dirty="0"/>
              <a:t>The spectral estimate has peaks at </a:t>
            </a:r>
            <a:r>
              <a:rPr lang="en-US" sz="2400" i="1" dirty="0">
                <a:latin typeface="Times New Roman" panose="02020603050405020304" pitchFamily="18" charset="0"/>
                <a:cs typeface="Times New Roman" panose="02020603050405020304" pitchFamily="18" charset="0"/>
              </a:rPr>
              <a:t>f </a:t>
            </a:r>
            <a:r>
              <a:rPr lang="en-US" sz="2400" dirty="0">
                <a:latin typeface="Times New Roman" panose="02020603050405020304" pitchFamily="18" charset="0"/>
                <a:cs typeface="Times New Roman" panose="02020603050405020304" pitchFamily="18" charset="0"/>
              </a:rPr>
              <a:t>= 0, .25, </a:t>
            </a:r>
            <a:r>
              <a:rPr lang="en-US" sz="2400" dirty="0">
                <a:latin typeface="Arial" panose="020B0604020202020204" pitchFamily="34" charset="0"/>
                <a:cs typeface="Arial" panose="020B0604020202020204" pitchFamily="34" charset="0"/>
              </a:rPr>
              <a:t>and </a:t>
            </a:r>
            <a:r>
              <a:rPr lang="en-US" sz="2400" dirty="0">
                <a:latin typeface="Times New Roman" panose="02020603050405020304" pitchFamily="18" charset="0"/>
                <a:cs typeface="Times New Roman" panose="02020603050405020304" pitchFamily="18" charset="0"/>
              </a:rPr>
              <a:t>.5</a:t>
            </a:r>
            <a:r>
              <a:rPr lang="en-US" sz="2400" dirty="0">
                <a:latin typeface="Arial" panose="020B0604020202020204" pitchFamily="34" charset="0"/>
                <a:cs typeface="Arial" panose="020B0604020202020204" pitchFamily="34" charset="0"/>
              </a:rPr>
              <a:t>).</a:t>
            </a:r>
            <a:endParaRPr lang="en-US" sz="2400" dirty="0"/>
          </a:p>
        </p:txBody>
      </p:sp>
      <p:graphicFrame>
        <p:nvGraphicFramePr>
          <p:cNvPr id="5" name="Object 4"/>
          <p:cNvGraphicFramePr>
            <a:graphicFrameLocks noChangeAspect="1"/>
          </p:cNvGraphicFramePr>
          <p:nvPr/>
        </p:nvGraphicFramePr>
        <p:xfrm>
          <a:off x="1787769" y="553720"/>
          <a:ext cx="5451231" cy="527538"/>
        </p:xfrm>
        <a:graphic>
          <a:graphicData uri="http://schemas.openxmlformats.org/presentationml/2006/ole">
            <mc:AlternateContent xmlns:mc="http://schemas.openxmlformats.org/markup-compatibility/2006">
              <mc:Choice xmlns:v="urn:schemas-microsoft-com:vml" Requires="v">
                <p:oleObj spid="_x0000_s4110" name="Equation" r:id="rId4" imgW="5905440" imgH="571320" progId="Equation.DSMT4">
                  <p:embed/>
                </p:oleObj>
              </mc:Choice>
              <mc:Fallback>
                <p:oleObj name="Equation" r:id="rId4" imgW="5905440" imgH="571320" progId="Equation.DSMT4">
                  <p:embed/>
                  <p:pic>
                    <p:nvPicPr>
                      <p:cNvPr id="5" name="Object 4"/>
                      <p:cNvPicPr/>
                      <p:nvPr/>
                    </p:nvPicPr>
                    <p:blipFill>
                      <a:blip r:embed="rId5"/>
                      <a:stretch>
                        <a:fillRect/>
                      </a:stretch>
                    </p:blipFill>
                    <p:spPr>
                      <a:xfrm>
                        <a:off x="1787769" y="553720"/>
                        <a:ext cx="5451231" cy="527538"/>
                      </a:xfrm>
                      <a:prstGeom prst="rect">
                        <a:avLst/>
                      </a:prstGeom>
                      <a:ln w="38100">
                        <a:solidFill>
                          <a:srgbClr val="FF0000"/>
                        </a:solidFill>
                      </a:ln>
                    </p:spPr>
                  </p:pic>
                </p:oleObj>
              </mc:Fallback>
            </mc:AlternateContent>
          </a:graphicData>
        </a:graphic>
      </p:graphicFrame>
      <p:pic>
        <p:nvPicPr>
          <p:cNvPr id="6" name="Picture 5">
            <a:extLst>
              <a:ext uri="{FF2B5EF4-FFF2-40B4-BE49-F238E27FC236}">
                <a16:creationId xmlns:a16="http://schemas.microsoft.com/office/drawing/2014/main" id="{9E14AA0A-394E-0B4A-9975-FBF673891A3D}"/>
              </a:ext>
            </a:extLst>
          </p:cNvPr>
          <p:cNvPicPr>
            <a:picLocks noChangeAspect="1"/>
          </p:cNvPicPr>
          <p:nvPr/>
        </p:nvPicPr>
        <p:blipFill rotWithShape="1">
          <a:blip r:embed="rId6"/>
          <a:srcRect r="48698" b="54408"/>
          <a:stretch/>
        </p:blipFill>
        <p:spPr>
          <a:xfrm>
            <a:off x="6457576" y="1455339"/>
            <a:ext cx="2288194" cy="1435036"/>
          </a:xfrm>
          <a:prstGeom prst="rect">
            <a:avLst/>
          </a:prstGeom>
        </p:spPr>
      </p:pic>
      <p:pic>
        <p:nvPicPr>
          <p:cNvPr id="7" name="Picture 6">
            <a:extLst>
              <a:ext uri="{FF2B5EF4-FFF2-40B4-BE49-F238E27FC236}">
                <a16:creationId xmlns:a16="http://schemas.microsoft.com/office/drawing/2014/main" id="{AD06F205-6437-C74F-B6AC-B8C292DFCFC6}"/>
              </a:ext>
            </a:extLst>
          </p:cNvPr>
          <p:cNvPicPr>
            <a:picLocks noChangeAspect="1"/>
          </p:cNvPicPr>
          <p:nvPr/>
        </p:nvPicPr>
        <p:blipFill rotWithShape="1">
          <a:blip r:embed="rId6"/>
          <a:srcRect l="48170" t="18" r="528" b="54831"/>
          <a:stretch/>
        </p:blipFill>
        <p:spPr>
          <a:xfrm>
            <a:off x="6366135" y="3039774"/>
            <a:ext cx="2288194" cy="1421175"/>
          </a:xfrm>
          <a:prstGeom prst="rect">
            <a:avLst/>
          </a:prstGeom>
        </p:spPr>
      </p:pic>
      <p:pic>
        <p:nvPicPr>
          <p:cNvPr id="8" name="Picture 7">
            <a:extLst>
              <a:ext uri="{FF2B5EF4-FFF2-40B4-BE49-F238E27FC236}">
                <a16:creationId xmlns:a16="http://schemas.microsoft.com/office/drawing/2014/main" id="{89D1BF4B-2BE6-A643-9E7E-4B297EFDE289}"/>
              </a:ext>
            </a:extLst>
          </p:cNvPr>
          <p:cNvPicPr>
            <a:picLocks noChangeAspect="1"/>
          </p:cNvPicPr>
          <p:nvPr/>
        </p:nvPicPr>
        <p:blipFill rotWithShape="1">
          <a:blip r:embed="rId6"/>
          <a:srcRect l="50392" t="49361" r="-1694" b="5488"/>
          <a:stretch/>
        </p:blipFill>
        <p:spPr>
          <a:xfrm>
            <a:off x="6504114" y="4610348"/>
            <a:ext cx="2288194" cy="1421175"/>
          </a:xfrm>
          <a:prstGeom prst="rect">
            <a:avLst/>
          </a:prstGeom>
        </p:spPr>
      </p:pic>
    </p:spTree>
    <p:extLst>
      <p:ext uri="{BB962C8B-B14F-4D97-AF65-F5344CB8AC3E}">
        <p14:creationId xmlns:p14="http://schemas.microsoft.com/office/powerpoint/2010/main" val="230814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500"/>
                                        <p:tgtEl>
                                          <p:spTgt spid="10">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
                                            <p:txEl>
                                              <p:pRg st="3" end="3"/>
                                            </p:txEl>
                                          </p:spTgt>
                                        </p:tgtEl>
                                        <p:attrNameLst>
                                          <p:attrName>style.visibility</p:attrName>
                                        </p:attrNameLst>
                                      </p:cBhvr>
                                      <p:to>
                                        <p:strVal val="visible"/>
                                      </p:to>
                                    </p:set>
                                    <p:animEffect transition="in" filter="fade">
                                      <p:cBhvr>
                                        <p:cTn id="28" dur="500"/>
                                        <p:tgtEl>
                                          <p:spTgt spid="10">
                                            <p:txEl>
                                              <p:pRg st="3" end="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Box 9"/>
          <p:cNvSpPr txBox="1"/>
          <p:nvPr/>
        </p:nvSpPr>
        <p:spPr>
          <a:xfrm>
            <a:off x="457201" y="1352014"/>
            <a:ext cx="6019799" cy="3647152"/>
          </a:xfrm>
          <a:prstGeom prst="rect">
            <a:avLst/>
          </a:prstGeom>
          <a:noFill/>
        </p:spPr>
        <p:txBody>
          <a:bodyPr wrap="square" rtlCol="0">
            <a:spAutoFit/>
          </a:bodyPr>
          <a:lstStyle/>
          <a:p>
            <a:pPr>
              <a:spcBef>
                <a:spcPts val="600"/>
              </a:spcBef>
            </a:pPr>
            <a:r>
              <a:rPr lang="en-US" sz="2400" b="1" dirty="0"/>
              <a:t>Notes about the models:</a:t>
            </a:r>
          </a:p>
          <a:p>
            <a:pPr marL="342900" indent="-342900">
              <a:spcBef>
                <a:spcPts val="600"/>
              </a:spcBef>
              <a:buFont typeface="Arial" panose="020B0604020202020204" pitchFamily="34" charset="0"/>
              <a:buChar char="•"/>
            </a:pPr>
            <a:r>
              <a:rPr lang="en-US" sz="2400" dirty="0"/>
              <a:t>“Monthly” (seasonal behavior at lag 12) behavior is present in realization.</a:t>
            </a:r>
          </a:p>
          <a:p>
            <a:pPr marL="316531" indent="-316531">
              <a:spcBef>
                <a:spcPts val="600"/>
              </a:spcBef>
              <a:buFont typeface="Arial" panose="020B0604020202020204" pitchFamily="34" charset="0"/>
              <a:buChar char="•"/>
            </a:pPr>
            <a:r>
              <a:rPr lang="en-US" sz="2400" dirty="0"/>
              <a:t>Sample autocorrelations at lags 12, 24,… are “large.” </a:t>
            </a:r>
          </a:p>
          <a:p>
            <a:pPr marL="316531" indent="-316531">
              <a:spcBef>
                <a:spcPts val="600"/>
              </a:spcBef>
              <a:buFont typeface="Arial" panose="020B0604020202020204" pitchFamily="34" charset="0"/>
              <a:buChar char="•"/>
            </a:pPr>
            <a:r>
              <a:rPr lang="en-US" sz="2400" dirty="0"/>
              <a:t>The spectral estimate has mild peaks at </a:t>
            </a:r>
            <a:r>
              <a:rPr lang="en-US" sz="2400" i="1" dirty="0">
                <a:latin typeface="Times New Roman" panose="02020603050405020304" pitchFamily="18" charset="0"/>
                <a:cs typeface="Times New Roman" panose="02020603050405020304" pitchFamily="18" charset="0"/>
              </a:rPr>
              <a:t>f </a:t>
            </a:r>
            <a:r>
              <a:rPr lang="en-US" sz="2400" dirty="0">
                <a:latin typeface="Times New Roman" panose="02020603050405020304" pitchFamily="18" charset="0"/>
                <a:cs typeface="Times New Roman" panose="02020603050405020304" pitchFamily="18" charset="0"/>
              </a:rPr>
              <a:t>= 0 </a:t>
            </a:r>
            <a:r>
              <a:rPr lang="en-US" sz="2400" dirty="0"/>
              <a:t>and .5 along with </a:t>
            </a:r>
            <a:r>
              <a:rPr lang="en-US" sz="2400" dirty="0">
                <a:latin typeface="Times New Roman" panose="02020603050405020304" pitchFamily="18" charset="0"/>
                <a:cs typeface="Times New Roman" panose="02020603050405020304" pitchFamily="18" charset="0"/>
              </a:rPr>
              <a:t>5 </a:t>
            </a:r>
            <a:r>
              <a:rPr lang="en-US" sz="2400" dirty="0"/>
              <a:t>fairly equally spaced peaks between </a:t>
            </a:r>
            <a:r>
              <a:rPr lang="en-US" sz="2400" dirty="0">
                <a:latin typeface="Times New Roman" panose="02020603050405020304" pitchFamily="18" charset="0"/>
                <a:cs typeface="Times New Roman" panose="02020603050405020304" pitchFamily="18" charset="0"/>
              </a:rPr>
              <a:t>0</a:t>
            </a:r>
            <a:r>
              <a:rPr lang="en-US" sz="2400" dirty="0"/>
              <a:t> and </a:t>
            </a:r>
            <a:r>
              <a:rPr lang="en-US" sz="2400" dirty="0">
                <a:latin typeface="Times New Roman" panose="02020603050405020304" pitchFamily="18" charset="0"/>
                <a:cs typeface="Times New Roman" panose="02020603050405020304" pitchFamily="18" charset="0"/>
              </a:rPr>
              <a:t>.5</a:t>
            </a:r>
            <a:r>
              <a:rPr lang="en-US" sz="2400" dirty="0"/>
              <a:t> (we’ll come back to this shortly).</a:t>
            </a:r>
          </a:p>
        </p:txBody>
      </p:sp>
      <p:graphicFrame>
        <p:nvGraphicFramePr>
          <p:cNvPr id="5" name="Object 4"/>
          <p:cNvGraphicFramePr>
            <a:graphicFrameLocks noChangeAspect="1"/>
          </p:cNvGraphicFramePr>
          <p:nvPr/>
        </p:nvGraphicFramePr>
        <p:xfrm>
          <a:off x="1735016" y="553720"/>
          <a:ext cx="5556738" cy="527538"/>
        </p:xfrm>
        <a:graphic>
          <a:graphicData uri="http://schemas.openxmlformats.org/presentationml/2006/ole">
            <mc:AlternateContent xmlns:mc="http://schemas.openxmlformats.org/markup-compatibility/2006">
              <mc:Choice xmlns:v="urn:schemas-microsoft-com:vml" Requires="v">
                <p:oleObj spid="_x0000_s5134" name="Equation" r:id="rId4" imgW="6019560" imgH="571320" progId="Equation.DSMT4">
                  <p:embed/>
                </p:oleObj>
              </mc:Choice>
              <mc:Fallback>
                <p:oleObj name="Equation" r:id="rId4" imgW="6019560" imgH="571320" progId="Equation.DSMT4">
                  <p:embed/>
                  <p:pic>
                    <p:nvPicPr>
                      <p:cNvPr id="5" name="Object 4"/>
                      <p:cNvPicPr/>
                      <p:nvPr/>
                    </p:nvPicPr>
                    <p:blipFill>
                      <a:blip r:embed="rId5"/>
                      <a:stretch>
                        <a:fillRect/>
                      </a:stretch>
                    </p:blipFill>
                    <p:spPr>
                      <a:xfrm>
                        <a:off x="1735016" y="553720"/>
                        <a:ext cx="5556738" cy="527538"/>
                      </a:xfrm>
                      <a:prstGeom prst="rect">
                        <a:avLst/>
                      </a:prstGeom>
                      <a:ln w="38100">
                        <a:solidFill>
                          <a:srgbClr val="FF0000"/>
                        </a:solidFill>
                      </a:ln>
                    </p:spPr>
                  </p:pic>
                </p:oleObj>
              </mc:Fallback>
            </mc:AlternateContent>
          </a:graphicData>
        </a:graphic>
      </p:graphicFrame>
      <p:pic>
        <p:nvPicPr>
          <p:cNvPr id="6" name="Picture 5">
            <a:extLst>
              <a:ext uri="{FF2B5EF4-FFF2-40B4-BE49-F238E27FC236}">
                <a16:creationId xmlns:a16="http://schemas.microsoft.com/office/drawing/2014/main" id="{5E41E94D-CF86-9C40-B7EE-DB8F46E353C4}"/>
              </a:ext>
            </a:extLst>
          </p:cNvPr>
          <p:cNvPicPr>
            <a:picLocks noChangeAspect="1"/>
          </p:cNvPicPr>
          <p:nvPr/>
        </p:nvPicPr>
        <p:blipFill rotWithShape="1">
          <a:blip r:embed="rId6"/>
          <a:srcRect l="51429" t="830" r="-284" b="55361"/>
          <a:stretch/>
        </p:blipFill>
        <p:spPr>
          <a:xfrm>
            <a:off x="6687178" y="2919199"/>
            <a:ext cx="2137997" cy="1381016"/>
          </a:xfrm>
          <a:prstGeom prst="rect">
            <a:avLst/>
          </a:prstGeom>
        </p:spPr>
      </p:pic>
      <p:pic>
        <p:nvPicPr>
          <p:cNvPr id="7" name="Picture 6">
            <a:extLst>
              <a:ext uri="{FF2B5EF4-FFF2-40B4-BE49-F238E27FC236}">
                <a16:creationId xmlns:a16="http://schemas.microsoft.com/office/drawing/2014/main" id="{E352D810-E440-C044-95BF-496863AE8637}"/>
              </a:ext>
            </a:extLst>
          </p:cNvPr>
          <p:cNvPicPr>
            <a:picLocks noChangeAspect="1"/>
          </p:cNvPicPr>
          <p:nvPr/>
        </p:nvPicPr>
        <p:blipFill rotWithShape="1">
          <a:blip r:embed="rId6"/>
          <a:srcRect r="51145" b="56191"/>
          <a:stretch/>
        </p:blipFill>
        <p:spPr>
          <a:xfrm>
            <a:off x="6623536" y="1352014"/>
            <a:ext cx="2137997" cy="1381016"/>
          </a:xfrm>
          <a:prstGeom prst="rect">
            <a:avLst/>
          </a:prstGeom>
        </p:spPr>
      </p:pic>
      <p:pic>
        <p:nvPicPr>
          <p:cNvPr id="8" name="Picture 7">
            <a:extLst>
              <a:ext uri="{FF2B5EF4-FFF2-40B4-BE49-F238E27FC236}">
                <a16:creationId xmlns:a16="http://schemas.microsoft.com/office/drawing/2014/main" id="{DB6E18B5-DA36-9046-A750-2EBF78A4884F}"/>
              </a:ext>
            </a:extLst>
          </p:cNvPr>
          <p:cNvPicPr>
            <a:picLocks noChangeAspect="1"/>
          </p:cNvPicPr>
          <p:nvPr/>
        </p:nvPicPr>
        <p:blipFill rotWithShape="1">
          <a:blip r:embed="rId6"/>
          <a:srcRect l="50341" t="51307" r="804" b="4884"/>
          <a:stretch/>
        </p:blipFill>
        <p:spPr>
          <a:xfrm>
            <a:off x="6657033" y="4486384"/>
            <a:ext cx="2137997" cy="1381016"/>
          </a:xfrm>
          <a:prstGeom prst="rect">
            <a:avLst/>
          </a:prstGeom>
        </p:spPr>
      </p:pic>
    </p:spTree>
    <p:extLst>
      <p:ext uri="{BB962C8B-B14F-4D97-AF65-F5344CB8AC3E}">
        <p14:creationId xmlns:p14="http://schemas.microsoft.com/office/powerpoint/2010/main" val="276510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500"/>
                                        <p:tgtEl>
                                          <p:spTgt spid="10">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
                                            <p:txEl>
                                              <p:pRg st="3" end="3"/>
                                            </p:txEl>
                                          </p:spTgt>
                                        </p:tgtEl>
                                        <p:attrNameLst>
                                          <p:attrName>style.visibility</p:attrName>
                                        </p:attrNameLst>
                                      </p:cBhvr>
                                      <p:to>
                                        <p:strVal val="visible"/>
                                      </p:to>
                                    </p:set>
                                    <p:animEffect transition="in" filter="fade">
                                      <p:cBhvr>
                                        <p:cTn id="28" dur="500"/>
                                        <p:tgtEl>
                                          <p:spTgt spid="10">
                                            <p:txEl>
                                              <p:pRg st="3" end="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1</a:t>
            </a:r>
          </a:p>
        </p:txBody>
      </p:sp>
    </p:spTree>
    <p:extLst>
      <p:ext uri="{BB962C8B-B14F-4D97-AF65-F5344CB8AC3E}">
        <p14:creationId xmlns:p14="http://schemas.microsoft.com/office/powerpoint/2010/main" val="3223708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BFECC-69B2-4943-8FC9-82A81E150F11}"/>
              </a:ext>
            </a:extLst>
          </p:cNvPr>
          <p:cNvSpPr>
            <a:spLocks noGrp="1"/>
          </p:cNvSpPr>
          <p:nvPr>
            <p:ph type="title"/>
          </p:nvPr>
        </p:nvSpPr>
        <p:spPr/>
        <p:txBody>
          <a:bodyPr/>
          <a:lstStyle/>
          <a:p>
            <a:r>
              <a:rPr lang="en-US" dirty="0"/>
              <a:t>Question:</a:t>
            </a:r>
          </a:p>
        </p:txBody>
      </p:sp>
      <p:sp>
        <p:nvSpPr>
          <p:cNvPr id="3" name="Content Placeholder 2">
            <a:extLst>
              <a:ext uri="{FF2B5EF4-FFF2-40B4-BE49-F238E27FC236}">
                <a16:creationId xmlns:a16="http://schemas.microsoft.com/office/drawing/2014/main" id="{19FD15C5-4836-964D-8818-1B5309C7F4ED}"/>
              </a:ext>
            </a:extLst>
          </p:cNvPr>
          <p:cNvSpPr>
            <a:spLocks noGrp="1"/>
          </p:cNvSpPr>
          <p:nvPr>
            <p:ph idx="1"/>
          </p:nvPr>
        </p:nvSpPr>
        <p:spPr/>
        <p:txBody>
          <a:bodyPr/>
          <a:lstStyle/>
          <a:p>
            <a:pPr marL="0" indent="0">
              <a:buNone/>
            </a:pPr>
            <a:r>
              <a:rPr lang="en-US" dirty="0"/>
              <a:t>Assume you have data that is recorded monthly that you think could be appropriately modeled with an ARIMA(0,0,0) and s = 4.  </a:t>
            </a:r>
          </a:p>
          <a:p>
            <a:pPr marL="0" indent="0">
              <a:buNone/>
            </a:pPr>
            <a:endParaRPr lang="en-US" dirty="0"/>
          </a:p>
          <a:p>
            <a:pPr marL="514350" indent="-514350">
              <a:buAutoNum type="alphaLcPeriod"/>
            </a:pPr>
            <a:r>
              <a:rPr lang="en-US" dirty="0"/>
              <a:t>What would be the mathematical form of the model?  </a:t>
            </a:r>
          </a:p>
          <a:p>
            <a:pPr marL="514350" indent="-514350">
              <a:buAutoNum type="alphaLcPeriod"/>
            </a:pPr>
            <a:endParaRPr lang="en-US" dirty="0"/>
          </a:p>
          <a:p>
            <a:pPr marL="514350" indent="-514350">
              <a:buAutoNum type="alphaLcPeriod"/>
            </a:pPr>
            <a:r>
              <a:rPr lang="en-US" dirty="0"/>
              <a:t>Describe what the model is saying about the data … about the correlation.  </a:t>
            </a:r>
          </a:p>
        </p:txBody>
      </p:sp>
    </p:spTree>
    <p:extLst>
      <p:ext uri="{BB962C8B-B14F-4D97-AF65-F5344CB8AC3E}">
        <p14:creationId xmlns:p14="http://schemas.microsoft.com/office/powerpoint/2010/main" val="1209510276"/>
      </p:ext>
    </p:extLst>
  </p:cSld>
  <p:clrMapOvr>
    <a:masterClrMapping/>
  </p:clrMapOvr>
</p:sld>
</file>

<file path=ppt/theme/theme1.xml><?xml version="1.0" encoding="utf-8"?>
<a:theme xmlns:a="http://schemas.openxmlformats.org/drawingml/2006/main" name="2U">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U" id="{366B8B3C-2D30-EF4C-945A-9C2F0CDF465A}" vid="{BACFCB83-49E5-4846-9BF9-7818E6FE7F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2U</Template>
  <TotalTime>4137</TotalTime>
  <Words>2227</Words>
  <Application>Microsoft Macintosh PowerPoint</Application>
  <PresentationFormat>On-screen Show (4:3)</PresentationFormat>
  <Paragraphs>227</Paragraphs>
  <Slides>43</Slides>
  <Notes>5</Notes>
  <HiddenSlides>13</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43</vt:i4>
      </vt:variant>
    </vt:vector>
  </HeadingPairs>
  <TitlesOfParts>
    <vt:vector size="50" baseType="lpstr">
      <vt:lpstr>Arial</vt:lpstr>
      <vt:lpstr>Calibri</vt:lpstr>
      <vt:lpstr>Calibri Light</vt:lpstr>
      <vt:lpstr>Cambria Math</vt:lpstr>
      <vt:lpstr>Times New Roman</vt:lpstr>
      <vt:lpstr>2U</vt:lpstr>
      <vt:lpstr>Equation</vt:lpstr>
      <vt:lpstr>Time Series Unit 7</vt:lpstr>
      <vt:lpstr>Quarterly Data</vt:lpstr>
      <vt:lpstr>PowerPoint Presentation</vt:lpstr>
      <vt:lpstr>PowerPoint Presentation</vt:lpstr>
      <vt:lpstr>PowerPoint Presentation</vt:lpstr>
      <vt:lpstr>PowerPoint Presentation</vt:lpstr>
      <vt:lpstr>PowerPoint Presentation</vt:lpstr>
      <vt:lpstr>Break Out 1</vt:lpstr>
      <vt:lpstr>Question:</vt:lpstr>
      <vt:lpstr>Question:</vt:lpstr>
      <vt:lpstr>Monthy Data With S = 4</vt:lpstr>
      <vt:lpstr>Question:</vt:lpstr>
      <vt:lpstr>End Break Out 1</vt:lpstr>
      <vt:lpstr>Break Out 2</vt:lpstr>
      <vt:lpstr>ACF of (1-B)Xt = at</vt:lpstr>
      <vt:lpstr>ACF of (1-B4)Xt = at</vt:lpstr>
      <vt:lpstr>End Break Out 2</vt:lpstr>
      <vt:lpstr>Break Out 3</vt:lpstr>
      <vt:lpstr>Review and Describe Your Realization</vt:lpstr>
      <vt:lpstr>End Break Out 3</vt:lpstr>
      <vt:lpstr>Amtrak</vt:lpstr>
      <vt:lpstr>PowerPoint Presentation</vt:lpstr>
      <vt:lpstr>PowerPoint Presentation</vt:lpstr>
      <vt:lpstr>PowerPoint Presentation</vt:lpstr>
      <vt:lpstr>PowerPoint Presentation</vt:lpstr>
      <vt:lpstr>Break Out 4</vt:lpstr>
      <vt:lpstr>Question 2</vt:lpstr>
      <vt:lpstr>PowerPoint Presentation</vt:lpstr>
      <vt:lpstr>PowerPoint Presentation</vt:lpstr>
      <vt:lpstr>R Code for Question 2 (To verify)</vt:lpstr>
      <vt:lpstr>End Break Out 4 </vt:lpstr>
      <vt:lpstr>Break Out 5</vt:lpstr>
      <vt:lpstr>Amtrak Ridership Data (monthly)</vt:lpstr>
      <vt:lpstr>Taking out (1-B12)</vt:lpstr>
      <vt:lpstr>Structure of stationary series after taking out (1-B12)</vt:lpstr>
      <vt:lpstr>Next step:</vt:lpstr>
      <vt:lpstr>Forecasts</vt:lpstr>
      <vt:lpstr>Amtrak: For Live Session Question 3</vt:lpstr>
      <vt:lpstr>End Break Out 5 </vt:lpstr>
      <vt:lpstr>Rolling Window ASE</vt:lpstr>
      <vt:lpstr>AR(1) with 0&lt;φ_1&lt;1: Stationary and “Wandering” One Window Strategy (H = 5) Training = 1195 observations</vt:lpstr>
      <vt:lpstr>AR(1) with 0&lt;φ_1&lt;1: Stationary and “Wandering” Rolling Window Strategy (H = 5) Training = 200 observations</vt:lpstr>
      <vt:lpstr>CV: Sliding ASE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Unit 7</dc:title>
  <dc:creator>Microsoft Office User</dc:creator>
  <cp:lastModifiedBy>Microsoft Office User</cp:lastModifiedBy>
  <cp:revision>26</cp:revision>
  <dcterms:created xsi:type="dcterms:W3CDTF">2019-06-18T16:21:05Z</dcterms:created>
  <dcterms:modified xsi:type="dcterms:W3CDTF">2020-02-19T05:15:44Z</dcterms:modified>
</cp:coreProperties>
</file>

<file path=docProps/thumbnail.jpeg>
</file>